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4" r:id="rId3"/>
    <p:sldId id="281" r:id="rId4"/>
    <p:sldId id="282" r:id="rId5"/>
    <p:sldId id="284" r:id="rId6"/>
    <p:sldId id="265" r:id="rId7"/>
    <p:sldId id="259" r:id="rId8"/>
    <p:sldId id="260" r:id="rId9"/>
    <p:sldId id="261" r:id="rId10"/>
    <p:sldId id="263" r:id="rId11"/>
    <p:sldId id="264" r:id="rId12"/>
    <p:sldId id="283" r:id="rId13"/>
    <p:sldId id="285" r:id="rId14"/>
    <p:sldId id="286" r:id="rId15"/>
    <p:sldId id="287" r:id="rId16"/>
    <p:sldId id="288" r:id="rId17"/>
    <p:sldId id="289" r:id="rId18"/>
    <p:sldId id="290" r:id="rId19"/>
    <p:sldId id="291" r:id="rId20"/>
    <p:sldId id="292" r:id="rId21"/>
    <p:sldId id="293" r:id="rId22"/>
    <p:sldId id="266" r:id="rId23"/>
    <p:sldId id="267" r:id="rId24"/>
    <p:sldId id="268" r:id="rId25"/>
    <p:sldId id="269" r:id="rId26"/>
    <p:sldId id="270" r:id="rId27"/>
    <p:sldId id="271" r:id="rId28"/>
    <p:sldId id="272" r:id="rId29"/>
    <p:sldId id="279" r:id="rId30"/>
    <p:sldId id="280"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2994" y="-1110"/>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45665B-D7E9-4DEF-8FC5-CF97FB764938}" type="datetimeFigureOut">
              <a:rPr lang="zh-CN" altLang="en-US" smtClean="0"/>
              <a:pPr/>
              <a:t>2019/12/4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0D62A-0EDC-4DC8-9C32-FB765812F04D}" type="slidenum">
              <a:rPr lang="zh-CN" altLang="en-US" smtClean="0"/>
              <a:pPr/>
              <a:t>‹#›</a:t>
            </a:fld>
            <a:endParaRPr lang="zh-CN" altLang="en-US"/>
          </a:p>
        </p:txBody>
      </p:sp>
    </p:spTree>
    <p:extLst>
      <p:ext uri="{BB962C8B-B14F-4D97-AF65-F5344CB8AC3E}">
        <p14:creationId xmlns:p14="http://schemas.microsoft.com/office/powerpoint/2010/main" val="174447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10D62A-0EDC-4DC8-9C32-FB765812F04D}" type="slidenum">
              <a:rPr lang="zh-CN" altLang="en-US" smtClean="0"/>
              <a:pPr/>
              <a:t>26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10D62A-0EDC-4DC8-9C32-FB765812F04D}" type="slidenum">
              <a:rPr lang="zh-CN" altLang="en-US" smtClean="0"/>
              <a:pPr/>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610D62A-0EDC-4DC8-9C32-FB765812F04D}" type="slidenum">
              <a:rPr lang="zh-CN" altLang="en-US" smtClean="0"/>
              <a:pPr/>
              <a:t>28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a:xfrm>
            <a:off x="2571750" y="142875"/>
            <a:ext cx="6357938" cy="1571625"/>
          </a:xfrm>
          <a:prstGeom prst="rect">
            <a:avLst/>
          </a:prstGeom>
        </p:spPr>
        <p:txBody>
          <a:bodyPr/>
          <a:lstStyle/>
          <a:p>
            <a:pPr lvl="0"/>
            <a:r>
              <a:rPr lang="ru-RU" altLang="zh-CN"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14" name="表格占位符 13"/>
          <p:cNvSpPr>
            <a:spLocks noGrp="1"/>
          </p:cNvSpPr>
          <p:nvPr>
            <p:ph type="tbl" sz="quarter" idx="10"/>
          </p:nvPr>
        </p:nvSpPr>
        <p:spPr>
          <a:xfrm>
            <a:off x="3143239" y="2714625"/>
            <a:ext cx="5572165" cy="2857515"/>
          </a:xfrm>
          <a:prstGeom prst="rect">
            <a:avLst/>
          </a:prstGeom>
        </p:spPr>
        <p:txBody>
          <a:bodyPr/>
          <a:lstStyle/>
          <a:p>
            <a:r>
              <a:rPr lang="ru-RU" altLang="zh-CN" smtClean="0"/>
              <a:t>Вставка таблицы</a:t>
            </a:r>
            <a:endParaRPr lang="zh-CN" altLang="en-US"/>
          </a:p>
        </p:txBody>
      </p:sp>
      <p:sp>
        <p:nvSpPr>
          <p:cNvPr id="16" name="图片占位符 15"/>
          <p:cNvSpPr>
            <a:spLocks noGrp="1"/>
          </p:cNvSpPr>
          <p:nvPr>
            <p:ph type="pic" sz="quarter" idx="11"/>
          </p:nvPr>
        </p:nvSpPr>
        <p:spPr>
          <a:xfrm>
            <a:off x="428596" y="428604"/>
            <a:ext cx="2500313" cy="2214563"/>
          </a:xfrm>
          <a:prstGeom prst="rect">
            <a:avLst/>
          </a:prstGeom>
        </p:spPr>
        <p:txBody>
          <a:bodyPr/>
          <a:lstStyle/>
          <a:p>
            <a:r>
              <a:rPr lang="ru-RU" altLang="zh-CN" smtClean="0"/>
              <a:t>Вставка рисунка</a:t>
            </a:r>
            <a:endParaRPr lang="zh-CN" altLang="en-US"/>
          </a:p>
        </p:txBody>
      </p:sp>
      <p:sp>
        <p:nvSpPr>
          <p:cNvPr id="18" name="文本占位符 17"/>
          <p:cNvSpPr>
            <a:spLocks noGrp="1"/>
          </p:cNvSpPr>
          <p:nvPr>
            <p:ph type="body" sz="quarter" idx="12"/>
          </p:nvPr>
        </p:nvSpPr>
        <p:spPr>
          <a:xfrm>
            <a:off x="3143240" y="1428736"/>
            <a:ext cx="5572136" cy="1143014"/>
          </a:xfrm>
          <a:prstGeom prst="rect">
            <a:avLst/>
          </a:prstGeom>
        </p:spPr>
        <p:txBody>
          <a:bodyPr/>
          <a:lstStyle>
            <a:lvl1pPr>
              <a:buNone/>
              <a:defRPr/>
            </a:lvl1pPr>
          </a:lstStyle>
          <a:p>
            <a:pPr lvl="0"/>
            <a:r>
              <a:rPr lang="ru-RU" altLang="zh-CN" smtClean="0"/>
              <a:t>Образец текста</a:t>
            </a:r>
          </a:p>
        </p:txBody>
      </p:sp>
      <p:sp>
        <p:nvSpPr>
          <p:cNvPr id="6" name="文本占位符 5"/>
          <p:cNvSpPr>
            <a:spLocks noGrp="1"/>
          </p:cNvSpPr>
          <p:nvPr>
            <p:ph type="body" sz="quarter" idx="13"/>
          </p:nvPr>
        </p:nvSpPr>
        <p:spPr>
          <a:xfrm>
            <a:off x="3143250" y="500063"/>
            <a:ext cx="3714750" cy="785812"/>
          </a:xfrm>
          <a:prstGeom prst="rect">
            <a:avLst/>
          </a:prstGeom>
        </p:spPr>
        <p:txBody>
          <a:bodyPr/>
          <a:lstStyle>
            <a:lvl1pPr>
              <a:buNone/>
              <a:defRPr/>
            </a:lvl1pPr>
          </a:lstStyle>
          <a:p>
            <a:pPr lvl="0"/>
            <a:r>
              <a:rPr lang="ru-RU" altLang="zh-CN" smtClean="0"/>
              <a:t>Образец текста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7" name="SmartArt 占位符 6"/>
          <p:cNvSpPr>
            <a:spLocks noGrp="1"/>
          </p:cNvSpPr>
          <p:nvPr>
            <p:ph type="dgm" sz="quarter" idx="10"/>
          </p:nvPr>
        </p:nvSpPr>
        <p:spPr>
          <a:xfrm>
            <a:off x="3071802" y="571480"/>
            <a:ext cx="5214974" cy="4071966"/>
          </a:xfrm>
          <a:prstGeom prst="rect">
            <a:avLst/>
          </a:prstGeom>
        </p:spPr>
        <p:txBody>
          <a:bodyPr/>
          <a:lstStyle/>
          <a:p>
            <a:r>
              <a:rPr lang="ru-RU" altLang="zh-CN" smtClean="0"/>
              <a:t>Вставка рисунка SmartArt</a:t>
            </a:r>
            <a:endParaRPr lang="zh-CN" altLang="en-US"/>
          </a:p>
        </p:txBody>
      </p:sp>
      <p:sp>
        <p:nvSpPr>
          <p:cNvPr id="9" name="文本占位符 8"/>
          <p:cNvSpPr>
            <a:spLocks noGrp="1"/>
          </p:cNvSpPr>
          <p:nvPr>
            <p:ph type="body" sz="quarter" idx="11"/>
          </p:nvPr>
        </p:nvSpPr>
        <p:spPr>
          <a:xfrm>
            <a:off x="714375" y="571480"/>
            <a:ext cx="2143125" cy="4000520"/>
          </a:xfrm>
          <a:prstGeom prst="rect">
            <a:avLst/>
          </a:prstGeom>
        </p:spPr>
        <p:txBody>
          <a:bodyPr/>
          <a:lstStyle/>
          <a:p>
            <a:pPr lvl="0"/>
            <a:r>
              <a:rPr lang="ru-RU" altLang="zh-CN" smtClean="0"/>
              <a:t>Образец текста</a:t>
            </a:r>
          </a:p>
        </p:txBody>
      </p:sp>
      <p:sp>
        <p:nvSpPr>
          <p:cNvPr id="5" name="文本占位符 4"/>
          <p:cNvSpPr>
            <a:spLocks noGrp="1"/>
          </p:cNvSpPr>
          <p:nvPr>
            <p:ph type="body" sz="quarter" idx="12"/>
          </p:nvPr>
        </p:nvSpPr>
        <p:spPr>
          <a:xfrm>
            <a:off x="3071813" y="4786313"/>
            <a:ext cx="3429000" cy="785812"/>
          </a:xfrm>
          <a:prstGeom prst="rect">
            <a:avLst/>
          </a:prstGeom>
        </p:spPr>
        <p:txBody>
          <a:bodyPr/>
          <a:lstStyle/>
          <a:p>
            <a:pPr lvl="0"/>
            <a:r>
              <a:rPr lang="ru-RU" altLang="zh-CN" smtClean="0"/>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
        <p:nvSpPr>
          <p:cNvPr id="3" name="图表占位符 2"/>
          <p:cNvSpPr>
            <a:spLocks noGrp="1"/>
          </p:cNvSpPr>
          <p:nvPr>
            <p:ph type="chart" sz="quarter" idx="10"/>
          </p:nvPr>
        </p:nvSpPr>
        <p:spPr>
          <a:xfrm>
            <a:off x="1785918" y="714356"/>
            <a:ext cx="5572125" cy="4143375"/>
          </a:xfrm>
          <a:prstGeom prst="rect">
            <a:avLst/>
          </a:prstGeom>
        </p:spPr>
        <p:txBody>
          <a:bodyPr/>
          <a:lstStyle/>
          <a:p>
            <a:r>
              <a:rPr lang="ru-RU" altLang="zh-CN" smtClean="0"/>
              <a:t>Вставка диаграммы</a:t>
            </a:r>
            <a:endParaRPr lang="zh-CN" altLang="en-US"/>
          </a:p>
        </p:txBody>
      </p:sp>
      <p:sp>
        <p:nvSpPr>
          <p:cNvPr id="5" name="文本占位符 4"/>
          <p:cNvSpPr>
            <a:spLocks noGrp="1"/>
          </p:cNvSpPr>
          <p:nvPr>
            <p:ph type="body" sz="quarter" idx="11"/>
          </p:nvPr>
        </p:nvSpPr>
        <p:spPr>
          <a:xfrm>
            <a:off x="4500563" y="5000625"/>
            <a:ext cx="2857500" cy="857250"/>
          </a:xfrm>
          <a:prstGeom prst="rect">
            <a:avLst/>
          </a:prstGeom>
        </p:spPr>
        <p:txBody>
          <a:bodyPr/>
          <a:lstStyle/>
          <a:p>
            <a:pPr lvl="0"/>
            <a:r>
              <a:rPr lang="ru-RU" altLang="zh-CN" smtClean="0"/>
              <a:t>Образец текста</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500063" y="1143000"/>
            <a:ext cx="8143875" cy="1428750"/>
          </a:xfrm>
          <a:prstGeom prst="rect">
            <a:avLst/>
          </a:prstGeom>
        </p:spPr>
        <p:txBody>
          <a:bodyPr/>
          <a:lstStyle/>
          <a:p>
            <a:pPr lvl="0"/>
            <a:r>
              <a:rPr lang="ru-RU" altLang="zh-CN"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a:off x="3857620" y="142875"/>
            <a:ext cx="5000630" cy="1643063"/>
          </a:xfrm>
          <a:prstGeom prst="rect">
            <a:avLst/>
          </a:prstGeom>
        </p:spPr>
        <p:txBody>
          <a:bodyPr/>
          <a:lstStyle/>
          <a:p>
            <a:pPr lvl="0"/>
            <a:r>
              <a:rPr lang="ru-RU" altLang="zh-CN" smtClean="0"/>
              <a:t>Образец текста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57200"/>
            <a:ext cx="7761288"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1143000" y="1809750"/>
            <a:ext cx="7770813" cy="4819650"/>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026"/>
          <p:cNvSpPr>
            <a:spLocks noGrp="1" noChangeArrowheads="1"/>
          </p:cNvSpPr>
          <p:nvPr>
            <p:ph type="sldNum" sz="quarter" idx="10"/>
          </p:nvPr>
        </p:nvSpPr>
        <p:spPr>
          <a:xfrm>
            <a:off x="7237413" y="6397625"/>
            <a:ext cx="1905000" cy="457200"/>
          </a:xfrm>
          <a:prstGeom prst="rect">
            <a:avLst/>
          </a:prstGeom>
          <a:ln/>
        </p:spPr>
        <p:txBody>
          <a:bodyPr/>
          <a:lstStyle>
            <a:lvl1pPr>
              <a:defRPr/>
            </a:lvl1pPr>
          </a:lstStyle>
          <a:p>
            <a:pPr>
              <a:defRPr/>
            </a:pPr>
            <a:fld id="{500849A5-DF99-4A9A-A7B3-9C1EE75A97B7}" type="slidenum">
              <a:rPr lang="en-US"/>
              <a:pPr>
                <a:defRPr/>
              </a:pPr>
              <a:t>‹#›</a:t>
            </a:fld>
            <a:endParaRPr lang="en-US"/>
          </a:p>
        </p:txBody>
      </p:sp>
    </p:spTree>
    <p:extLst>
      <p:ext uri="{BB962C8B-B14F-4D97-AF65-F5344CB8AC3E}">
        <p14:creationId xmlns:p14="http://schemas.microsoft.com/office/powerpoint/2010/main" val="2746541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57200"/>
            <a:ext cx="7761288"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1143000" y="1809750"/>
            <a:ext cx="7770813" cy="4819650"/>
          </a:xfrm>
          <a:prstGeom prst="rect">
            <a:avLst/>
          </a:prstGeom>
        </p:spPr>
        <p:txBody>
          <a:bodyPr/>
          <a:lstStyle/>
          <a:p>
            <a:pPr lvl="0"/>
            <a:endParaRPr lang="ru-RU" noProof="0" smtClean="0"/>
          </a:p>
        </p:txBody>
      </p:sp>
      <p:sp>
        <p:nvSpPr>
          <p:cNvPr id="4" name="Rectangle 1026"/>
          <p:cNvSpPr>
            <a:spLocks noGrp="1" noChangeArrowheads="1"/>
          </p:cNvSpPr>
          <p:nvPr>
            <p:ph type="sldNum" sz="quarter" idx="10"/>
          </p:nvPr>
        </p:nvSpPr>
        <p:spPr>
          <a:xfrm>
            <a:off x="7237413" y="6397625"/>
            <a:ext cx="1905000" cy="457200"/>
          </a:xfrm>
          <a:prstGeom prst="rect">
            <a:avLst/>
          </a:prstGeom>
          <a:ln/>
        </p:spPr>
        <p:txBody>
          <a:bodyPr/>
          <a:lstStyle>
            <a:lvl1pPr>
              <a:defRPr/>
            </a:lvl1pPr>
          </a:lstStyle>
          <a:p>
            <a:pPr>
              <a:defRPr/>
            </a:pPr>
            <a:fld id="{84CDDCED-C1FF-416C-9432-95A12C0E5A84}" type="slidenum">
              <a:rPr lang="en-US"/>
              <a:pPr>
                <a:defRPr/>
              </a:pPr>
              <a:t>‹#›</a:t>
            </a:fld>
            <a:endParaRPr lang="en-US"/>
          </a:p>
        </p:txBody>
      </p:sp>
    </p:spTree>
    <p:extLst>
      <p:ext uri="{BB962C8B-B14F-4D97-AF65-F5344CB8AC3E}">
        <p14:creationId xmlns:p14="http://schemas.microsoft.com/office/powerpoint/2010/main" val="333811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928794" y="142852"/>
            <a:ext cx="6215076" cy="857256"/>
          </a:xfrm>
        </p:spPr>
        <p:txBody>
          <a:bodyPr/>
          <a:lstStyle/>
          <a:p>
            <a:pPr algn="ctr">
              <a:buNone/>
            </a:pPr>
            <a:r>
              <a:rPr lang="ru-RU" altLang="zh-CN" sz="4000" b="1" dirty="0" smtClean="0">
                <a:ln w="18415" cmpd="sng">
                  <a:noFill/>
                  <a:prstDash val="solid"/>
                </a:ln>
                <a:solidFill>
                  <a:srgbClr val="FE0067"/>
                </a:solidFill>
                <a:latin typeface="Times New Roman" pitchFamily="18" charset="0"/>
                <a:cs typeface="Times New Roman" pitchFamily="18" charset="0"/>
              </a:rPr>
              <a:t>Целевой проект:</a:t>
            </a:r>
            <a:endParaRPr lang="zh-CN" altLang="en-US" sz="4000" dirty="0" smtClean="0">
              <a:solidFill>
                <a:srgbClr val="FE0067"/>
              </a:solidFill>
              <a:latin typeface="Times New Roman" pitchFamily="18" charset="0"/>
              <a:cs typeface="Times New Roman" pitchFamily="18" charset="0"/>
            </a:endParaRPr>
          </a:p>
          <a:p>
            <a:pPr>
              <a:buNone/>
            </a:pPr>
            <a:endParaRPr lang="zh-CN" altLang="en-US" sz="2800" dirty="0"/>
          </a:p>
        </p:txBody>
      </p:sp>
      <p:sp>
        <p:nvSpPr>
          <p:cNvPr id="3" name="文本占位符 3"/>
          <p:cNvSpPr txBox="1">
            <a:spLocks/>
          </p:cNvSpPr>
          <p:nvPr/>
        </p:nvSpPr>
        <p:spPr>
          <a:xfrm>
            <a:off x="251520" y="785794"/>
            <a:ext cx="8606728" cy="3795334"/>
          </a:xfrm>
          <a:prstGeom prst="rect">
            <a:avLst/>
          </a:prstGeom>
        </p:spPr>
        <p:txBody>
          <a:bodyPr/>
          <a:lstStyle/>
          <a:p>
            <a:pPr algn="ctr"/>
            <a:r>
              <a:rPr lang="kk-KZ" sz="4400" b="1" dirty="0" smtClean="0">
                <a:latin typeface="Times New Roman" pitchFamily="18" charset="0"/>
                <a:cs typeface="Times New Roman" pitchFamily="18" charset="0"/>
              </a:rPr>
              <a:t>Формирование </a:t>
            </a:r>
            <a:r>
              <a:rPr lang="kk-KZ" sz="4400" b="1" dirty="0" smtClean="0">
                <a:latin typeface="Times New Roman" pitchFamily="18" charset="0"/>
                <a:cs typeface="Times New Roman" pitchFamily="18" charset="0"/>
              </a:rPr>
              <a:t>предпосылок критического </a:t>
            </a:r>
            <a:r>
              <a:rPr lang="kk-KZ" sz="4400" b="1" dirty="0" smtClean="0">
                <a:latin typeface="Times New Roman" pitchFamily="18" charset="0"/>
                <a:cs typeface="Times New Roman" pitchFamily="18" charset="0"/>
              </a:rPr>
              <a:t>мышления </a:t>
            </a:r>
            <a:endParaRPr lang="kk-KZ" sz="4400" b="1" dirty="0" smtClean="0">
              <a:latin typeface="Times New Roman" pitchFamily="18" charset="0"/>
              <a:cs typeface="Times New Roman" pitchFamily="18" charset="0"/>
            </a:endParaRPr>
          </a:p>
          <a:p>
            <a:pPr algn="ctr"/>
            <a:r>
              <a:rPr lang="kk-KZ" sz="4400" b="1" dirty="0" smtClean="0">
                <a:latin typeface="Times New Roman" pitchFamily="18" charset="0"/>
                <a:cs typeface="Times New Roman" pitchFamily="18" charset="0"/>
              </a:rPr>
              <a:t>у </a:t>
            </a:r>
            <a:r>
              <a:rPr lang="kk-KZ" sz="4400" b="1" dirty="0" smtClean="0">
                <a:latin typeface="Times New Roman" pitchFamily="18" charset="0"/>
                <a:cs typeface="Times New Roman" pitchFamily="18" charset="0"/>
              </a:rPr>
              <a:t>дошкольников </a:t>
            </a:r>
            <a:endParaRPr lang="kk-KZ" sz="4400" b="1" dirty="0" smtClean="0">
              <a:latin typeface="Times New Roman" pitchFamily="18" charset="0"/>
              <a:cs typeface="Times New Roman" pitchFamily="18" charset="0"/>
            </a:endParaRPr>
          </a:p>
          <a:p>
            <a:pPr algn="ctr"/>
            <a:r>
              <a:rPr lang="kk-KZ" sz="4400" b="1" dirty="0" smtClean="0">
                <a:latin typeface="Times New Roman" pitchFamily="18" charset="0"/>
                <a:cs typeface="Times New Roman" pitchFamily="18" charset="0"/>
              </a:rPr>
              <a:t>с </a:t>
            </a:r>
            <a:r>
              <a:rPr lang="kk-KZ" sz="4400" b="1" dirty="0" smtClean="0">
                <a:latin typeface="Times New Roman" pitchFamily="18" charset="0"/>
                <a:cs typeface="Times New Roman" pitchFamily="18" charset="0"/>
              </a:rPr>
              <a:t>использованием </a:t>
            </a:r>
          </a:p>
          <a:p>
            <a:pPr algn="ctr"/>
            <a:r>
              <a:rPr lang="kk-KZ" sz="4400" b="1" dirty="0" smtClean="0">
                <a:latin typeface="Times New Roman" pitchFamily="18" charset="0"/>
                <a:cs typeface="Times New Roman" pitchFamily="18" charset="0"/>
              </a:rPr>
              <a:t>таксономии Блума</a:t>
            </a:r>
            <a:endParaRPr kumimoji="0" lang="zh-CN" altLang="en-US" sz="4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 name="TextBox 1"/>
          <p:cNvSpPr txBox="1"/>
          <p:nvPr/>
        </p:nvSpPr>
        <p:spPr>
          <a:xfrm>
            <a:off x="4139952" y="6488668"/>
            <a:ext cx="500404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Бесчастнова И.А., методист ИМО УО г.Казани</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28596" y="857232"/>
            <a:ext cx="8404069" cy="3357586"/>
          </a:xfrm>
          <a:prstGeom prst="roundRect">
            <a:avLst>
              <a:gd name="adj" fmla="val 6578"/>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dirty="0" smtClean="0">
                <a:latin typeface="Times New Roman" pitchFamily="18" charset="0"/>
                <a:cs typeface="Times New Roman" pitchFamily="18" charset="0"/>
              </a:rPr>
              <a:t>на сегодняшний день проблеме разработки учебных заданий </a:t>
            </a:r>
            <a:r>
              <a:rPr lang="ru-RU" sz="2800" dirty="0" smtClean="0">
                <a:latin typeface="Times New Roman" pitchFamily="18" charset="0"/>
                <a:cs typeface="Times New Roman" pitchFamily="18" charset="0"/>
              </a:rPr>
              <a:t>для дошкольников на </a:t>
            </a:r>
            <a:r>
              <a:rPr lang="ru-RU" sz="2800" dirty="0" smtClean="0">
                <a:latin typeface="Times New Roman" pitchFamily="18" charset="0"/>
                <a:cs typeface="Times New Roman" pitchFamily="18" charset="0"/>
              </a:rPr>
              <a:t>основе таксономии </a:t>
            </a:r>
            <a:r>
              <a:rPr lang="ru-RU" sz="2800" dirty="0" err="1" smtClean="0">
                <a:latin typeface="Times New Roman" pitchFamily="18" charset="0"/>
                <a:cs typeface="Times New Roman" pitchFamily="18" charset="0"/>
              </a:rPr>
              <a:t>Блума</a:t>
            </a:r>
            <a:r>
              <a:rPr lang="ru-RU" sz="2800" dirty="0" smtClean="0">
                <a:latin typeface="Times New Roman" pitchFamily="18" charset="0"/>
                <a:cs typeface="Times New Roman" pitchFamily="18" charset="0"/>
              </a:rPr>
              <a:t> посвящено недостаточное количество исследовательских </a:t>
            </a:r>
            <a:r>
              <a:rPr lang="ru-RU" sz="2800" dirty="0" smtClean="0">
                <a:latin typeface="Times New Roman" pitchFamily="18" charset="0"/>
                <a:cs typeface="Times New Roman" pitchFamily="18" charset="0"/>
              </a:rPr>
              <a:t>работ.  </a:t>
            </a:r>
            <a:endParaRPr lang="ru-RU" sz="2800" dirty="0">
              <a:latin typeface="Times New Roman" pitchFamily="18" charset="0"/>
              <a:cs typeface="Times New Roman" pitchFamily="18" charset="0"/>
            </a:endParaRPr>
          </a:p>
        </p:txBody>
      </p:sp>
      <p:sp>
        <p:nvSpPr>
          <p:cNvPr id="4" name="TextBox 3"/>
          <p:cNvSpPr txBox="1"/>
          <p:nvPr/>
        </p:nvSpPr>
        <p:spPr>
          <a:xfrm>
            <a:off x="2339752" y="188640"/>
            <a:ext cx="640871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2060"/>
                </a:solidFill>
                <a:latin typeface="Times New Roman" pitchFamily="18" charset="0"/>
                <a:cs typeface="Times New Roman" pitchFamily="18" charset="0"/>
              </a:rPr>
              <a:t>Научная новизна:</a:t>
            </a:r>
            <a:endParaRPr lang="ru-RU" sz="4000" b="1" spc="50" dirty="0">
              <a:ln w="1143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28596" y="857232"/>
            <a:ext cx="8404069" cy="1643074"/>
          </a:xfrm>
          <a:prstGeom prst="roundRect">
            <a:avLst>
              <a:gd name="adj" fmla="val 6578"/>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dirty="0" smtClean="0">
                <a:latin typeface="Times New Roman" pitchFamily="18" charset="0"/>
                <a:cs typeface="Times New Roman" pitchFamily="18" charset="0"/>
              </a:rPr>
              <a:t>заключается в попытке определить сильные и слабые стороны </a:t>
            </a:r>
            <a:r>
              <a:rPr lang="ru-RU" sz="2800" dirty="0" smtClean="0">
                <a:latin typeface="Times New Roman" pitchFamily="18" charset="0"/>
                <a:cs typeface="Times New Roman" pitchFamily="18" charset="0"/>
              </a:rPr>
              <a:t>использования таксономии </a:t>
            </a:r>
            <a:r>
              <a:rPr lang="ru-RU" sz="2800" dirty="0" err="1" smtClean="0">
                <a:latin typeface="Times New Roman" pitchFamily="18" charset="0"/>
                <a:cs typeface="Times New Roman" pitchFamily="18" charset="0"/>
              </a:rPr>
              <a:t>Блума</a:t>
            </a:r>
            <a:r>
              <a:rPr lang="ru-RU" sz="2800" dirty="0" smtClean="0">
                <a:latin typeface="Times New Roman" pitchFamily="18" charset="0"/>
                <a:cs typeface="Times New Roman" pitchFamily="18" charset="0"/>
              </a:rPr>
              <a:t> в работе с дошкольниками, </a:t>
            </a:r>
            <a:r>
              <a:rPr lang="ru-RU" sz="2800" dirty="0" smtClean="0">
                <a:latin typeface="Times New Roman" pitchFamily="18" charset="0"/>
                <a:cs typeface="Times New Roman" pitchFamily="18" charset="0"/>
              </a:rPr>
              <a:t>найти пути преодоления трудностей</a:t>
            </a:r>
            <a:endParaRPr lang="ru-RU" sz="2800" dirty="0">
              <a:latin typeface="Times New Roman" pitchFamily="18" charset="0"/>
              <a:cs typeface="Times New Roman" pitchFamily="18" charset="0"/>
            </a:endParaRPr>
          </a:p>
        </p:txBody>
      </p:sp>
      <p:sp>
        <p:nvSpPr>
          <p:cNvPr id="4" name="TextBox 3"/>
          <p:cNvSpPr txBox="1"/>
          <p:nvPr/>
        </p:nvSpPr>
        <p:spPr>
          <a:xfrm>
            <a:off x="1115616" y="188640"/>
            <a:ext cx="7632848"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2060"/>
                </a:solidFill>
                <a:latin typeface="Times New Roman" pitchFamily="18" charset="0"/>
                <a:cs typeface="Times New Roman" pitchFamily="18" charset="0"/>
              </a:rPr>
              <a:t>Теоретическая значимость:</a:t>
            </a:r>
            <a:endParaRPr lang="ru-RU" sz="4000" b="1" spc="50" dirty="0">
              <a:ln w="11430"/>
              <a:solidFill>
                <a:srgbClr val="002060"/>
              </a:solidFill>
              <a:latin typeface="Times New Roman" pitchFamily="18" charset="0"/>
              <a:cs typeface="Times New Roman" pitchFamily="18" charset="0"/>
            </a:endParaRPr>
          </a:p>
        </p:txBody>
      </p:sp>
      <p:sp>
        <p:nvSpPr>
          <p:cNvPr id="5" name="TextBox 4"/>
          <p:cNvSpPr txBox="1"/>
          <p:nvPr/>
        </p:nvSpPr>
        <p:spPr>
          <a:xfrm>
            <a:off x="899592" y="2571744"/>
            <a:ext cx="7937980"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2060"/>
                </a:solidFill>
                <a:latin typeface="Times New Roman" pitchFamily="18" charset="0"/>
                <a:cs typeface="Times New Roman" pitchFamily="18" charset="0"/>
              </a:rPr>
              <a:t>Практическая значимость:</a:t>
            </a:r>
            <a:endParaRPr lang="ru-RU" sz="4000" b="1" spc="50" dirty="0">
              <a:ln w="11430"/>
              <a:solidFill>
                <a:srgbClr val="002060"/>
              </a:solidFill>
              <a:latin typeface="Times New Roman" pitchFamily="18" charset="0"/>
              <a:cs typeface="Times New Roman" pitchFamily="18" charset="0"/>
            </a:endParaRPr>
          </a:p>
        </p:txBody>
      </p:sp>
      <p:sp>
        <p:nvSpPr>
          <p:cNvPr id="6" name="Скругленный прямоугольник 5"/>
          <p:cNvSpPr/>
          <p:nvPr/>
        </p:nvSpPr>
        <p:spPr>
          <a:xfrm>
            <a:off x="500034" y="3214686"/>
            <a:ext cx="8404069" cy="2590578"/>
          </a:xfrm>
          <a:prstGeom prst="roundRect">
            <a:avLst>
              <a:gd name="adj" fmla="val 6578"/>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ru-RU" sz="2800" dirty="0" smtClean="0">
                <a:latin typeface="Times New Roman" pitchFamily="18" charset="0"/>
                <a:cs typeface="Times New Roman" pitchFamily="18" charset="0"/>
              </a:rPr>
              <a:t>состоит в разработке:</a:t>
            </a:r>
          </a:p>
          <a:p>
            <a:pPr marL="457200" indent="-457200" algn="just">
              <a:buFontTx/>
              <a:buChar char="-"/>
            </a:pPr>
            <a:r>
              <a:rPr lang="ru-RU" sz="2800" dirty="0" err="1" smtClean="0">
                <a:latin typeface="Times New Roman" pitchFamily="18" charset="0"/>
                <a:cs typeface="Times New Roman" pitchFamily="18" charset="0"/>
              </a:rPr>
              <a:t>разноуровневых</a:t>
            </a:r>
            <a:r>
              <a:rPr lang="ru-RU" sz="2800" dirty="0" smtClean="0">
                <a:latin typeface="Times New Roman" pitchFamily="18" charset="0"/>
                <a:cs typeface="Times New Roman" pitchFamily="18" charset="0"/>
              </a:rPr>
              <a:t> заданий по ознакомлению с художественной литературой, </a:t>
            </a:r>
          </a:p>
          <a:p>
            <a:pPr marL="457200" indent="-457200" algn="just">
              <a:buFontTx/>
              <a:buChar char="-"/>
            </a:pPr>
            <a:r>
              <a:rPr lang="ru-RU" sz="2800" dirty="0">
                <a:latin typeface="Times New Roman" pitchFamily="18" charset="0"/>
                <a:cs typeface="Times New Roman" pitchFamily="18" charset="0"/>
              </a:rPr>
              <a:t>к</a:t>
            </a:r>
            <a:r>
              <a:rPr lang="ru-RU" sz="2800" dirty="0" smtClean="0">
                <a:latin typeface="Times New Roman" pitchFamily="18" charset="0"/>
                <a:cs typeface="Times New Roman" pitchFamily="18" charset="0"/>
              </a:rPr>
              <a:t>онспектов </a:t>
            </a:r>
            <a:r>
              <a:rPr lang="ru-RU" sz="2800" dirty="0" smtClean="0">
                <a:latin typeface="Times New Roman" pitchFamily="18" charset="0"/>
                <a:cs typeface="Times New Roman" pitchFamily="18" charset="0"/>
              </a:rPr>
              <a:t>занятий (технологических карт) </a:t>
            </a:r>
            <a:r>
              <a:rPr lang="ru-RU" sz="2800" dirty="0" smtClean="0">
                <a:latin typeface="Times New Roman" pitchFamily="18" charset="0"/>
                <a:cs typeface="Times New Roman" pitchFamily="18" charset="0"/>
              </a:rPr>
              <a:t>образовательной деятельности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1"/>
          </p:nvPr>
        </p:nvSpPr>
        <p:spPr>
          <a:xfrm>
            <a:off x="539552" y="404664"/>
            <a:ext cx="8136904" cy="2808312"/>
          </a:xfrm>
        </p:spPr>
        <p:txBody>
          <a:bodyPr/>
          <a:lstStyle/>
          <a:p>
            <a:pPr marL="0" indent="0">
              <a:buNone/>
            </a:pPr>
            <a:r>
              <a:rPr lang="ru-RU" b="1" dirty="0" smtClean="0">
                <a:latin typeface="Times New Roman" pitchFamily="18" charset="0"/>
                <a:cs typeface="Times New Roman" pitchFamily="18" charset="0"/>
              </a:rPr>
              <a:t>Методический продукт:</a:t>
            </a:r>
          </a:p>
          <a:p>
            <a:pPr marL="0" indent="0">
              <a:buNone/>
            </a:pPr>
            <a:r>
              <a:rPr lang="ru-RU" dirty="0" smtClean="0">
                <a:latin typeface="Times New Roman" pitchFamily="18" charset="0"/>
                <a:cs typeface="Times New Roman" pitchFamily="18" charset="0"/>
              </a:rPr>
              <a:t>Методические рекомендации по </a:t>
            </a:r>
            <a:r>
              <a:rPr lang="ru-RU" dirty="0" smtClean="0">
                <a:latin typeface="Times New Roman" pitchFamily="18" charset="0"/>
                <a:cs typeface="Times New Roman" pitchFamily="18" charset="0"/>
              </a:rPr>
              <a:t>использованию </a:t>
            </a:r>
            <a:r>
              <a:rPr lang="ru-RU" dirty="0" smtClean="0">
                <a:latin typeface="Times New Roman" pitchFamily="18" charset="0"/>
                <a:cs typeface="Times New Roman" pitchFamily="18" charset="0"/>
              </a:rPr>
              <a:t>таксономии </a:t>
            </a:r>
            <a:r>
              <a:rPr lang="ru-RU" dirty="0" err="1" smtClean="0">
                <a:latin typeface="Times New Roman" pitchFamily="18" charset="0"/>
                <a:cs typeface="Times New Roman" pitchFamily="18" charset="0"/>
              </a:rPr>
              <a:t>Блума</a:t>
            </a:r>
            <a:r>
              <a:rPr lang="ru-RU" dirty="0" smtClean="0">
                <a:latin typeface="Times New Roman" pitchFamily="18" charset="0"/>
                <a:cs typeface="Times New Roman" pitchFamily="18" charset="0"/>
              </a:rPr>
              <a:t> в образовательном процессе ДОУ, в </a:t>
            </a:r>
            <a:r>
              <a:rPr lang="ru-RU" dirty="0" err="1" smtClean="0">
                <a:latin typeface="Times New Roman" pitchFamily="18" charset="0"/>
                <a:cs typeface="Times New Roman" pitchFamily="18" charset="0"/>
              </a:rPr>
              <a:t>т.ч</a:t>
            </a:r>
            <a:r>
              <a:rPr lang="ru-RU"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FontTx/>
              <a:buChar char="-"/>
            </a:pPr>
            <a:r>
              <a:rPr lang="ru-RU" dirty="0" err="1" smtClean="0">
                <a:latin typeface="Times New Roman" pitchFamily="18" charset="0"/>
                <a:cs typeface="Times New Roman" pitchFamily="18" charset="0"/>
              </a:rPr>
              <a:t>разноуровневые</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задания</a:t>
            </a:r>
          </a:p>
          <a:p>
            <a:pPr>
              <a:buFontTx/>
              <a:buChar char="-"/>
            </a:pPr>
            <a:r>
              <a:rPr lang="ru-RU" dirty="0">
                <a:latin typeface="Times New Roman" pitchFamily="18" charset="0"/>
                <a:cs typeface="Times New Roman" pitchFamily="18" charset="0"/>
              </a:rPr>
              <a:t>к</a:t>
            </a:r>
            <a:r>
              <a:rPr lang="ru-RU" dirty="0" smtClean="0">
                <a:latin typeface="Times New Roman" pitchFamily="18" charset="0"/>
                <a:cs typeface="Times New Roman" pitchFamily="18" charset="0"/>
              </a:rPr>
              <a:t>онспекты (технологические карты) образовательной </a:t>
            </a:r>
            <a:r>
              <a:rPr lang="ru-RU" dirty="0" smtClean="0">
                <a:latin typeface="Times New Roman" pitchFamily="18" charset="0"/>
                <a:cs typeface="Times New Roman" pitchFamily="18" charset="0"/>
              </a:rPr>
              <a:t>деятельности</a:t>
            </a:r>
          </a:p>
          <a:p>
            <a:pPr marL="0" indent="0">
              <a:buNone/>
            </a:pPr>
            <a:endParaRPr lang="ru-RU" dirty="0"/>
          </a:p>
        </p:txBody>
      </p:sp>
    </p:spTree>
    <p:extLst>
      <p:ext uri="{BB962C8B-B14F-4D97-AF65-F5344CB8AC3E}">
        <p14:creationId xmlns:p14="http://schemas.microsoft.com/office/powerpoint/2010/main" val="104074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p:cNvSpPr>
            <a:spLocks noGrp="1" noChangeArrowheads="1"/>
          </p:cNvSpPr>
          <p:nvPr>
            <p:ph type="body" idx="1"/>
          </p:nvPr>
        </p:nvSpPr>
        <p:spPr>
          <a:xfrm>
            <a:off x="381000" y="762000"/>
            <a:ext cx="8534400" cy="2819400"/>
          </a:xfrm>
        </p:spPr>
        <p:txBody>
          <a:bodyPr/>
          <a:lstStyle/>
          <a:p>
            <a:pPr eaLnBrk="1" hangingPunct="1">
              <a:defRPr/>
            </a:pPr>
            <a:r>
              <a:rPr lang="ru-RU" sz="2400" dirty="0" smtClean="0"/>
              <a:t>Таксономия учебных целей, уровней развития познавательных способностей</a:t>
            </a:r>
          </a:p>
          <a:p>
            <a:pPr eaLnBrk="1" hangingPunct="1">
              <a:defRPr/>
            </a:pPr>
            <a:r>
              <a:rPr lang="ru-RU" sz="2400" dirty="0" smtClean="0"/>
              <a:t>Предполагает, что в «основании пирамиды» находятся знания, на вершине - деятельности</a:t>
            </a:r>
            <a:endParaRPr lang="en-US" sz="2400" dirty="0" smtClean="0"/>
          </a:p>
        </p:txBody>
      </p:sp>
      <p:sp>
        <p:nvSpPr>
          <p:cNvPr id="571395" name="Rectangle 3"/>
          <p:cNvSpPr>
            <a:spLocks noGrp="1" noChangeArrowheads="1"/>
          </p:cNvSpPr>
          <p:nvPr>
            <p:ph type="title"/>
          </p:nvPr>
        </p:nvSpPr>
        <p:spPr>
          <a:xfrm>
            <a:off x="1143000" y="-76200"/>
            <a:ext cx="7761288" cy="1143000"/>
          </a:xfrm>
        </p:spPr>
        <p:txBody>
          <a:bodyPr/>
          <a:lstStyle/>
          <a:p>
            <a:pPr>
              <a:defRPr/>
            </a:pPr>
            <a:r>
              <a:rPr lang="ru-RU" sz="4000" smtClean="0"/>
              <a:t>Таксономия Блума</a:t>
            </a:r>
            <a:endParaRPr lang="en-US" sz="4000" smtClean="0"/>
          </a:p>
        </p:txBody>
      </p:sp>
      <p:grpSp>
        <p:nvGrpSpPr>
          <p:cNvPr id="2" name="Group 5"/>
          <p:cNvGrpSpPr>
            <a:grpSpLocks/>
          </p:cNvGrpSpPr>
          <p:nvPr/>
        </p:nvGrpSpPr>
        <p:grpSpPr bwMode="auto">
          <a:xfrm>
            <a:off x="3429000" y="3200400"/>
            <a:ext cx="3733800" cy="3581400"/>
            <a:chOff x="6840" y="1980"/>
            <a:chExt cx="3780" cy="2913"/>
          </a:xfrm>
        </p:grpSpPr>
        <p:sp>
          <p:nvSpPr>
            <p:cNvPr id="8207" name="AutoShape 6"/>
            <p:cNvSpPr>
              <a:spLocks noChangeArrowheads="1"/>
            </p:cNvSpPr>
            <p:nvPr/>
          </p:nvSpPr>
          <p:spPr bwMode="auto">
            <a:xfrm>
              <a:off x="6840" y="1980"/>
              <a:ext cx="3780" cy="2913"/>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8208" name="Line 7"/>
            <p:cNvSpPr>
              <a:spLocks noChangeShapeType="1"/>
            </p:cNvSpPr>
            <p:nvPr/>
          </p:nvSpPr>
          <p:spPr bwMode="auto">
            <a:xfrm>
              <a:off x="8327" y="2600"/>
              <a:ext cx="8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09" name="Line 8"/>
            <p:cNvSpPr>
              <a:spLocks noChangeShapeType="1"/>
            </p:cNvSpPr>
            <p:nvPr/>
          </p:nvSpPr>
          <p:spPr bwMode="auto">
            <a:xfrm>
              <a:off x="8052" y="3034"/>
              <a:ext cx="1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10" name="Line 9"/>
            <p:cNvSpPr>
              <a:spLocks noChangeShapeType="1"/>
            </p:cNvSpPr>
            <p:nvPr/>
          </p:nvSpPr>
          <p:spPr bwMode="auto">
            <a:xfrm>
              <a:off x="7744" y="3514"/>
              <a:ext cx="19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11" name="Line 10"/>
            <p:cNvSpPr>
              <a:spLocks noChangeShapeType="1"/>
            </p:cNvSpPr>
            <p:nvPr/>
          </p:nvSpPr>
          <p:spPr bwMode="auto">
            <a:xfrm>
              <a:off x="7119" y="4459"/>
              <a:ext cx="32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212" name="Line 11"/>
            <p:cNvSpPr>
              <a:spLocks noChangeShapeType="1"/>
            </p:cNvSpPr>
            <p:nvPr/>
          </p:nvSpPr>
          <p:spPr bwMode="auto">
            <a:xfrm>
              <a:off x="7403" y="4025"/>
              <a:ext cx="26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sp>
        <p:nvSpPr>
          <p:cNvPr id="571405" name="Text Box 13"/>
          <p:cNvSpPr txBox="1">
            <a:spLocks noChangeArrowheads="1"/>
          </p:cNvSpPr>
          <p:nvPr/>
        </p:nvSpPr>
        <p:spPr bwMode="auto">
          <a:xfrm>
            <a:off x="4470400" y="3605213"/>
            <a:ext cx="17272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800" b="0"/>
              <a:t>Оценка</a:t>
            </a:r>
            <a:endParaRPr lang="en-US" sz="1800"/>
          </a:p>
        </p:txBody>
      </p:sp>
      <p:sp>
        <p:nvSpPr>
          <p:cNvPr id="571407" name="Text Box 15"/>
          <p:cNvSpPr txBox="1">
            <a:spLocks noChangeArrowheads="1"/>
          </p:cNvSpPr>
          <p:nvPr/>
        </p:nvSpPr>
        <p:spPr bwMode="auto">
          <a:xfrm>
            <a:off x="4224338" y="4062413"/>
            <a:ext cx="221932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800" b="0" dirty="0"/>
              <a:t>Синтез</a:t>
            </a:r>
            <a:endParaRPr lang="en-US" sz="1800" dirty="0"/>
          </a:p>
        </p:txBody>
      </p:sp>
      <p:sp>
        <p:nvSpPr>
          <p:cNvPr id="571408" name="Text Box 16"/>
          <p:cNvSpPr txBox="1">
            <a:spLocks noChangeArrowheads="1"/>
          </p:cNvSpPr>
          <p:nvPr/>
        </p:nvSpPr>
        <p:spPr bwMode="auto">
          <a:xfrm>
            <a:off x="3978275" y="4595813"/>
            <a:ext cx="27114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800" b="0" dirty="0"/>
              <a:t>Анализ</a:t>
            </a:r>
            <a:endParaRPr lang="en-US" sz="1800" dirty="0"/>
          </a:p>
        </p:txBody>
      </p:sp>
      <p:sp>
        <p:nvSpPr>
          <p:cNvPr id="571409" name="Text Box 17"/>
          <p:cNvSpPr txBox="1">
            <a:spLocks noChangeArrowheads="1"/>
          </p:cNvSpPr>
          <p:nvPr/>
        </p:nvSpPr>
        <p:spPr bwMode="auto">
          <a:xfrm>
            <a:off x="3730625" y="5205413"/>
            <a:ext cx="32067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800" b="0" dirty="0"/>
              <a:t>Использование</a:t>
            </a:r>
            <a:endParaRPr lang="en-US" sz="1800" dirty="0"/>
          </a:p>
        </p:txBody>
      </p:sp>
      <p:sp>
        <p:nvSpPr>
          <p:cNvPr id="571410" name="Text Box 18"/>
          <p:cNvSpPr txBox="1">
            <a:spLocks noChangeArrowheads="1"/>
          </p:cNvSpPr>
          <p:nvPr/>
        </p:nvSpPr>
        <p:spPr bwMode="auto">
          <a:xfrm>
            <a:off x="3484563" y="5815013"/>
            <a:ext cx="36988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800" b="0" dirty="0"/>
              <a:t>Понимание</a:t>
            </a:r>
            <a:endParaRPr lang="en-US" sz="1800" dirty="0"/>
          </a:p>
        </p:txBody>
      </p:sp>
      <p:sp>
        <p:nvSpPr>
          <p:cNvPr id="571411" name="Text Box 19"/>
          <p:cNvSpPr txBox="1">
            <a:spLocks noChangeArrowheads="1"/>
          </p:cNvSpPr>
          <p:nvPr/>
        </p:nvSpPr>
        <p:spPr bwMode="auto">
          <a:xfrm>
            <a:off x="3484563" y="6348413"/>
            <a:ext cx="3698875"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800" b="0"/>
              <a:t>Знание</a:t>
            </a:r>
            <a:endParaRPr lang="en-US" sz="1800"/>
          </a:p>
        </p:txBody>
      </p:sp>
      <p:sp>
        <p:nvSpPr>
          <p:cNvPr id="571413" name="Line 21"/>
          <p:cNvSpPr>
            <a:spLocks noChangeShapeType="1"/>
          </p:cNvSpPr>
          <p:nvPr/>
        </p:nvSpPr>
        <p:spPr bwMode="auto">
          <a:xfrm>
            <a:off x="2209800" y="5105400"/>
            <a:ext cx="6477000" cy="0"/>
          </a:xfrm>
          <a:prstGeom prst="line">
            <a:avLst/>
          </a:prstGeom>
          <a:noFill/>
          <a:ln w="762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ru-RU"/>
          </a:p>
        </p:txBody>
      </p:sp>
      <p:grpSp>
        <p:nvGrpSpPr>
          <p:cNvPr id="3" name="Group 24"/>
          <p:cNvGrpSpPr>
            <a:grpSpLocks/>
          </p:cNvGrpSpPr>
          <p:nvPr/>
        </p:nvGrpSpPr>
        <p:grpSpPr bwMode="auto">
          <a:xfrm>
            <a:off x="1752600" y="3579813"/>
            <a:ext cx="7239000" cy="1373187"/>
            <a:chOff x="1104" y="2255"/>
            <a:chExt cx="4560" cy="865"/>
          </a:xfrm>
        </p:grpSpPr>
        <p:sp>
          <p:nvSpPr>
            <p:cNvPr id="8205" name="Text Box 22"/>
            <p:cNvSpPr txBox="1">
              <a:spLocks noChangeArrowheads="1"/>
            </p:cNvSpPr>
            <p:nvPr/>
          </p:nvSpPr>
          <p:spPr bwMode="auto">
            <a:xfrm>
              <a:off x="3792" y="2255"/>
              <a:ext cx="187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r>
                <a:rPr lang="ru-RU" sz="2800" i="1"/>
                <a:t>Мышление высокого уровня</a:t>
              </a:r>
            </a:p>
          </p:txBody>
        </p:sp>
        <p:sp>
          <p:nvSpPr>
            <p:cNvPr id="8206" name="Text Box 23"/>
            <p:cNvSpPr txBox="1">
              <a:spLocks noChangeArrowheads="1"/>
            </p:cNvSpPr>
            <p:nvPr/>
          </p:nvSpPr>
          <p:spPr bwMode="auto">
            <a:xfrm>
              <a:off x="1104" y="2255"/>
              <a:ext cx="1872"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r>
                <a:rPr lang="ru-RU" sz="2800" i="1"/>
                <a:t>Мышление высокого уровня</a:t>
              </a:r>
            </a:p>
          </p:txBody>
        </p:sp>
      </p:grpSp>
    </p:spTree>
    <p:extLst>
      <p:ext uri="{BB962C8B-B14F-4D97-AF65-F5344CB8AC3E}">
        <p14:creationId xmlns:p14="http://schemas.microsoft.com/office/powerpoint/2010/main" val="7926729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571411"/>
                                        </p:tgtEl>
                                        <p:attrNameLst>
                                          <p:attrName>style.visibility</p:attrName>
                                        </p:attrNameLst>
                                      </p:cBhvr>
                                      <p:to>
                                        <p:strVal val="visible"/>
                                      </p:to>
                                    </p:set>
                                    <p:anim calcmode="lin" valueType="num">
                                      <p:cBhvr>
                                        <p:cTn id="11" dur="1000" fill="hold"/>
                                        <p:tgtEl>
                                          <p:spTgt spid="571411"/>
                                        </p:tgtEl>
                                        <p:attrNameLst>
                                          <p:attrName>ppt_w</p:attrName>
                                        </p:attrNameLst>
                                      </p:cBhvr>
                                      <p:tavLst>
                                        <p:tav tm="0">
                                          <p:val>
                                            <p:strVal val="#ppt_w*0.70"/>
                                          </p:val>
                                        </p:tav>
                                        <p:tav tm="100000">
                                          <p:val>
                                            <p:strVal val="#ppt_w"/>
                                          </p:val>
                                        </p:tav>
                                      </p:tavLst>
                                    </p:anim>
                                    <p:anim calcmode="lin" valueType="num">
                                      <p:cBhvr>
                                        <p:cTn id="12" dur="1000" fill="hold"/>
                                        <p:tgtEl>
                                          <p:spTgt spid="571411"/>
                                        </p:tgtEl>
                                        <p:attrNameLst>
                                          <p:attrName>ppt_h</p:attrName>
                                        </p:attrNameLst>
                                      </p:cBhvr>
                                      <p:tavLst>
                                        <p:tav tm="0">
                                          <p:val>
                                            <p:strVal val="#ppt_h"/>
                                          </p:val>
                                        </p:tav>
                                        <p:tav tm="100000">
                                          <p:val>
                                            <p:strVal val="#ppt_h"/>
                                          </p:val>
                                        </p:tav>
                                      </p:tavLst>
                                    </p:anim>
                                    <p:animEffect transition="in" filter="fade">
                                      <p:cBhvr>
                                        <p:cTn id="13" dur="1000"/>
                                        <p:tgtEl>
                                          <p:spTgt spid="571411"/>
                                        </p:tgtEl>
                                      </p:cBhvr>
                                    </p:animEffect>
                                  </p:childTnLst>
                                </p:cTn>
                              </p:par>
                            </p:childTnLst>
                          </p:cTn>
                        </p:par>
                        <p:par>
                          <p:cTn id="14" fill="hold" nodeType="afterGroup">
                            <p:stCondLst>
                              <p:cond delay="3000"/>
                            </p:stCondLst>
                            <p:childTnLst>
                              <p:par>
                                <p:cTn id="15" presetID="55" presetClass="entr" presetSubtype="0" fill="hold" grpId="0" nodeType="afterEffect">
                                  <p:stCondLst>
                                    <p:cond delay="0"/>
                                  </p:stCondLst>
                                  <p:childTnLst>
                                    <p:set>
                                      <p:cBhvr>
                                        <p:cTn id="16" dur="1" fill="hold">
                                          <p:stCondLst>
                                            <p:cond delay="0"/>
                                          </p:stCondLst>
                                        </p:cTn>
                                        <p:tgtEl>
                                          <p:spTgt spid="571410"/>
                                        </p:tgtEl>
                                        <p:attrNameLst>
                                          <p:attrName>style.visibility</p:attrName>
                                        </p:attrNameLst>
                                      </p:cBhvr>
                                      <p:to>
                                        <p:strVal val="visible"/>
                                      </p:to>
                                    </p:set>
                                    <p:anim calcmode="lin" valueType="num">
                                      <p:cBhvr>
                                        <p:cTn id="17" dur="1000" fill="hold"/>
                                        <p:tgtEl>
                                          <p:spTgt spid="571410"/>
                                        </p:tgtEl>
                                        <p:attrNameLst>
                                          <p:attrName>ppt_w</p:attrName>
                                        </p:attrNameLst>
                                      </p:cBhvr>
                                      <p:tavLst>
                                        <p:tav tm="0">
                                          <p:val>
                                            <p:strVal val="#ppt_w*0.70"/>
                                          </p:val>
                                        </p:tav>
                                        <p:tav tm="100000">
                                          <p:val>
                                            <p:strVal val="#ppt_w"/>
                                          </p:val>
                                        </p:tav>
                                      </p:tavLst>
                                    </p:anim>
                                    <p:anim calcmode="lin" valueType="num">
                                      <p:cBhvr>
                                        <p:cTn id="18" dur="1000" fill="hold"/>
                                        <p:tgtEl>
                                          <p:spTgt spid="571410"/>
                                        </p:tgtEl>
                                        <p:attrNameLst>
                                          <p:attrName>ppt_h</p:attrName>
                                        </p:attrNameLst>
                                      </p:cBhvr>
                                      <p:tavLst>
                                        <p:tav tm="0">
                                          <p:val>
                                            <p:strVal val="#ppt_h"/>
                                          </p:val>
                                        </p:tav>
                                        <p:tav tm="100000">
                                          <p:val>
                                            <p:strVal val="#ppt_h"/>
                                          </p:val>
                                        </p:tav>
                                      </p:tavLst>
                                    </p:anim>
                                    <p:animEffect transition="in" filter="fade">
                                      <p:cBhvr>
                                        <p:cTn id="19" dur="1000"/>
                                        <p:tgtEl>
                                          <p:spTgt spid="571410"/>
                                        </p:tgtEl>
                                      </p:cBhvr>
                                    </p:animEffect>
                                  </p:childTnLst>
                                </p:cTn>
                              </p:par>
                            </p:childTnLst>
                          </p:cTn>
                        </p:par>
                        <p:par>
                          <p:cTn id="20" fill="hold" nodeType="afterGroup">
                            <p:stCondLst>
                              <p:cond delay="4000"/>
                            </p:stCondLst>
                            <p:childTnLst>
                              <p:par>
                                <p:cTn id="21" presetID="55" presetClass="entr" presetSubtype="0" fill="hold" grpId="0" nodeType="afterEffect">
                                  <p:stCondLst>
                                    <p:cond delay="0"/>
                                  </p:stCondLst>
                                  <p:childTnLst>
                                    <p:set>
                                      <p:cBhvr>
                                        <p:cTn id="22" dur="1" fill="hold">
                                          <p:stCondLst>
                                            <p:cond delay="0"/>
                                          </p:stCondLst>
                                        </p:cTn>
                                        <p:tgtEl>
                                          <p:spTgt spid="571409"/>
                                        </p:tgtEl>
                                        <p:attrNameLst>
                                          <p:attrName>style.visibility</p:attrName>
                                        </p:attrNameLst>
                                      </p:cBhvr>
                                      <p:to>
                                        <p:strVal val="visible"/>
                                      </p:to>
                                    </p:set>
                                    <p:anim calcmode="lin" valueType="num">
                                      <p:cBhvr>
                                        <p:cTn id="23" dur="1000" fill="hold"/>
                                        <p:tgtEl>
                                          <p:spTgt spid="571409"/>
                                        </p:tgtEl>
                                        <p:attrNameLst>
                                          <p:attrName>ppt_w</p:attrName>
                                        </p:attrNameLst>
                                      </p:cBhvr>
                                      <p:tavLst>
                                        <p:tav tm="0">
                                          <p:val>
                                            <p:strVal val="#ppt_w*0.70"/>
                                          </p:val>
                                        </p:tav>
                                        <p:tav tm="100000">
                                          <p:val>
                                            <p:strVal val="#ppt_w"/>
                                          </p:val>
                                        </p:tav>
                                      </p:tavLst>
                                    </p:anim>
                                    <p:anim calcmode="lin" valueType="num">
                                      <p:cBhvr>
                                        <p:cTn id="24" dur="1000" fill="hold"/>
                                        <p:tgtEl>
                                          <p:spTgt spid="571409"/>
                                        </p:tgtEl>
                                        <p:attrNameLst>
                                          <p:attrName>ppt_h</p:attrName>
                                        </p:attrNameLst>
                                      </p:cBhvr>
                                      <p:tavLst>
                                        <p:tav tm="0">
                                          <p:val>
                                            <p:strVal val="#ppt_h"/>
                                          </p:val>
                                        </p:tav>
                                        <p:tav tm="100000">
                                          <p:val>
                                            <p:strVal val="#ppt_h"/>
                                          </p:val>
                                        </p:tav>
                                      </p:tavLst>
                                    </p:anim>
                                    <p:animEffect transition="in" filter="fade">
                                      <p:cBhvr>
                                        <p:cTn id="25" dur="1000"/>
                                        <p:tgtEl>
                                          <p:spTgt spid="571409"/>
                                        </p:tgtEl>
                                      </p:cBhvr>
                                    </p:animEffect>
                                  </p:childTnLst>
                                </p:cTn>
                              </p:par>
                            </p:childTnLst>
                          </p:cTn>
                        </p:par>
                        <p:par>
                          <p:cTn id="26" fill="hold" nodeType="afterGroup">
                            <p:stCondLst>
                              <p:cond delay="5000"/>
                            </p:stCondLst>
                            <p:childTnLst>
                              <p:par>
                                <p:cTn id="27" presetID="55" presetClass="entr" presetSubtype="0" fill="hold" grpId="0" nodeType="afterEffect">
                                  <p:stCondLst>
                                    <p:cond delay="0"/>
                                  </p:stCondLst>
                                  <p:childTnLst>
                                    <p:set>
                                      <p:cBhvr>
                                        <p:cTn id="28" dur="1" fill="hold">
                                          <p:stCondLst>
                                            <p:cond delay="0"/>
                                          </p:stCondLst>
                                        </p:cTn>
                                        <p:tgtEl>
                                          <p:spTgt spid="571408"/>
                                        </p:tgtEl>
                                        <p:attrNameLst>
                                          <p:attrName>style.visibility</p:attrName>
                                        </p:attrNameLst>
                                      </p:cBhvr>
                                      <p:to>
                                        <p:strVal val="visible"/>
                                      </p:to>
                                    </p:set>
                                    <p:anim calcmode="lin" valueType="num">
                                      <p:cBhvr>
                                        <p:cTn id="29" dur="1000" fill="hold"/>
                                        <p:tgtEl>
                                          <p:spTgt spid="571408"/>
                                        </p:tgtEl>
                                        <p:attrNameLst>
                                          <p:attrName>ppt_w</p:attrName>
                                        </p:attrNameLst>
                                      </p:cBhvr>
                                      <p:tavLst>
                                        <p:tav tm="0">
                                          <p:val>
                                            <p:strVal val="#ppt_w*0.70"/>
                                          </p:val>
                                        </p:tav>
                                        <p:tav tm="100000">
                                          <p:val>
                                            <p:strVal val="#ppt_w"/>
                                          </p:val>
                                        </p:tav>
                                      </p:tavLst>
                                    </p:anim>
                                    <p:anim calcmode="lin" valueType="num">
                                      <p:cBhvr>
                                        <p:cTn id="30" dur="1000" fill="hold"/>
                                        <p:tgtEl>
                                          <p:spTgt spid="571408"/>
                                        </p:tgtEl>
                                        <p:attrNameLst>
                                          <p:attrName>ppt_h</p:attrName>
                                        </p:attrNameLst>
                                      </p:cBhvr>
                                      <p:tavLst>
                                        <p:tav tm="0">
                                          <p:val>
                                            <p:strVal val="#ppt_h"/>
                                          </p:val>
                                        </p:tav>
                                        <p:tav tm="100000">
                                          <p:val>
                                            <p:strVal val="#ppt_h"/>
                                          </p:val>
                                        </p:tav>
                                      </p:tavLst>
                                    </p:anim>
                                    <p:animEffect transition="in" filter="fade">
                                      <p:cBhvr>
                                        <p:cTn id="31" dur="1000"/>
                                        <p:tgtEl>
                                          <p:spTgt spid="571408"/>
                                        </p:tgtEl>
                                      </p:cBhvr>
                                    </p:animEffect>
                                  </p:childTnLst>
                                </p:cTn>
                              </p:par>
                            </p:childTnLst>
                          </p:cTn>
                        </p:par>
                        <p:par>
                          <p:cTn id="32" fill="hold" nodeType="afterGroup">
                            <p:stCondLst>
                              <p:cond delay="6000"/>
                            </p:stCondLst>
                            <p:childTnLst>
                              <p:par>
                                <p:cTn id="33" presetID="55" presetClass="entr" presetSubtype="0" fill="hold" grpId="0" nodeType="afterEffect">
                                  <p:stCondLst>
                                    <p:cond delay="0"/>
                                  </p:stCondLst>
                                  <p:childTnLst>
                                    <p:set>
                                      <p:cBhvr>
                                        <p:cTn id="34" dur="1" fill="hold">
                                          <p:stCondLst>
                                            <p:cond delay="0"/>
                                          </p:stCondLst>
                                        </p:cTn>
                                        <p:tgtEl>
                                          <p:spTgt spid="571407"/>
                                        </p:tgtEl>
                                        <p:attrNameLst>
                                          <p:attrName>style.visibility</p:attrName>
                                        </p:attrNameLst>
                                      </p:cBhvr>
                                      <p:to>
                                        <p:strVal val="visible"/>
                                      </p:to>
                                    </p:set>
                                    <p:anim calcmode="lin" valueType="num">
                                      <p:cBhvr>
                                        <p:cTn id="35" dur="1000" fill="hold"/>
                                        <p:tgtEl>
                                          <p:spTgt spid="571407"/>
                                        </p:tgtEl>
                                        <p:attrNameLst>
                                          <p:attrName>ppt_w</p:attrName>
                                        </p:attrNameLst>
                                      </p:cBhvr>
                                      <p:tavLst>
                                        <p:tav tm="0">
                                          <p:val>
                                            <p:strVal val="#ppt_w*0.70"/>
                                          </p:val>
                                        </p:tav>
                                        <p:tav tm="100000">
                                          <p:val>
                                            <p:strVal val="#ppt_w"/>
                                          </p:val>
                                        </p:tav>
                                      </p:tavLst>
                                    </p:anim>
                                    <p:anim calcmode="lin" valueType="num">
                                      <p:cBhvr>
                                        <p:cTn id="36" dur="1000" fill="hold"/>
                                        <p:tgtEl>
                                          <p:spTgt spid="571407"/>
                                        </p:tgtEl>
                                        <p:attrNameLst>
                                          <p:attrName>ppt_h</p:attrName>
                                        </p:attrNameLst>
                                      </p:cBhvr>
                                      <p:tavLst>
                                        <p:tav tm="0">
                                          <p:val>
                                            <p:strVal val="#ppt_h"/>
                                          </p:val>
                                        </p:tav>
                                        <p:tav tm="100000">
                                          <p:val>
                                            <p:strVal val="#ppt_h"/>
                                          </p:val>
                                        </p:tav>
                                      </p:tavLst>
                                    </p:anim>
                                    <p:animEffect transition="in" filter="fade">
                                      <p:cBhvr>
                                        <p:cTn id="37" dur="1000"/>
                                        <p:tgtEl>
                                          <p:spTgt spid="571407"/>
                                        </p:tgtEl>
                                      </p:cBhvr>
                                    </p:animEffect>
                                  </p:childTnLst>
                                </p:cTn>
                              </p:par>
                            </p:childTnLst>
                          </p:cTn>
                        </p:par>
                        <p:par>
                          <p:cTn id="38" fill="hold" nodeType="afterGroup">
                            <p:stCondLst>
                              <p:cond delay="7000"/>
                            </p:stCondLst>
                            <p:childTnLst>
                              <p:par>
                                <p:cTn id="39" presetID="55" presetClass="entr" presetSubtype="0" fill="hold" grpId="0" nodeType="afterEffect">
                                  <p:stCondLst>
                                    <p:cond delay="0"/>
                                  </p:stCondLst>
                                  <p:childTnLst>
                                    <p:set>
                                      <p:cBhvr>
                                        <p:cTn id="40" dur="1" fill="hold">
                                          <p:stCondLst>
                                            <p:cond delay="0"/>
                                          </p:stCondLst>
                                        </p:cTn>
                                        <p:tgtEl>
                                          <p:spTgt spid="571405"/>
                                        </p:tgtEl>
                                        <p:attrNameLst>
                                          <p:attrName>style.visibility</p:attrName>
                                        </p:attrNameLst>
                                      </p:cBhvr>
                                      <p:to>
                                        <p:strVal val="visible"/>
                                      </p:to>
                                    </p:set>
                                    <p:anim calcmode="lin" valueType="num">
                                      <p:cBhvr>
                                        <p:cTn id="41" dur="1000" fill="hold"/>
                                        <p:tgtEl>
                                          <p:spTgt spid="571405"/>
                                        </p:tgtEl>
                                        <p:attrNameLst>
                                          <p:attrName>ppt_w</p:attrName>
                                        </p:attrNameLst>
                                      </p:cBhvr>
                                      <p:tavLst>
                                        <p:tav tm="0">
                                          <p:val>
                                            <p:strVal val="#ppt_w*0.70"/>
                                          </p:val>
                                        </p:tav>
                                        <p:tav tm="100000">
                                          <p:val>
                                            <p:strVal val="#ppt_w"/>
                                          </p:val>
                                        </p:tav>
                                      </p:tavLst>
                                    </p:anim>
                                    <p:anim calcmode="lin" valueType="num">
                                      <p:cBhvr>
                                        <p:cTn id="42" dur="1000" fill="hold"/>
                                        <p:tgtEl>
                                          <p:spTgt spid="571405"/>
                                        </p:tgtEl>
                                        <p:attrNameLst>
                                          <p:attrName>ppt_h</p:attrName>
                                        </p:attrNameLst>
                                      </p:cBhvr>
                                      <p:tavLst>
                                        <p:tav tm="0">
                                          <p:val>
                                            <p:strVal val="#ppt_h"/>
                                          </p:val>
                                        </p:tav>
                                        <p:tav tm="100000">
                                          <p:val>
                                            <p:strVal val="#ppt_h"/>
                                          </p:val>
                                        </p:tav>
                                      </p:tavLst>
                                    </p:anim>
                                    <p:animEffect transition="in" filter="fade">
                                      <p:cBhvr>
                                        <p:cTn id="43" dur="1000"/>
                                        <p:tgtEl>
                                          <p:spTgt spid="571405"/>
                                        </p:tgtEl>
                                      </p:cBhvr>
                                    </p:animEffect>
                                  </p:childTnLst>
                                </p:cTn>
                              </p:par>
                            </p:childTnLst>
                          </p:cTn>
                        </p:par>
                        <p:par>
                          <p:cTn id="44" fill="hold" nodeType="afterGroup">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571413"/>
                                        </p:tgtEl>
                                        <p:attrNameLst>
                                          <p:attrName>style.visibility</p:attrName>
                                        </p:attrNameLst>
                                      </p:cBhvr>
                                      <p:to>
                                        <p:strVal val="visible"/>
                                      </p:to>
                                    </p:set>
                                    <p:animEffect transition="in" filter="wipe(left)">
                                      <p:cBhvr>
                                        <p:cTn id="47" dur="3000"/>
                                        <p:tgtEl>
                                          <p:spTgt spid="571413"/>
                                        </p:tgtEl>
                                      </p:cBhvr>
                                    </p:animEffect>
                                  </p:childTnLst>
                                </p:cTn>
                              </p:par>
                            </p:childTnLst>
                          </p:cTn>
                        </p:par>
                        <p:par>
                          <p:cTn id="48" fill="hold" nodeType="afterGroup">
                            <p:stCondLst>
                              <p:cond delay="11000"/>
                            </p:stCondLst>
                            <p:childTnLst>
                              <p:par>
                                <p:cTn id="49" presetID="53"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p:cTn id="51" dur="2000" fill="hold"/>
                                        <p:tgtEl>
                                          <p:spTgt spid="3"/>
                                        </p:tgtEl>
                                        <p:attrNameLst>
                                          <p:attrName>ppt_w</p:attrName>
                                        </p:attrNameLst>
                                      </p:cBhvr>
                                      <p:tavLst>
                                        <p:tav tm="0">
                                          <p:val>
                                            <p:fltVal val="0"/>
                                          </p:val>
                                        </p:tav>
                                        <p:tav tm="100000">
                                          <p:val>
                                            <p:strVal val="#ppt_w"/>
                                          </p:val>
                                        </p:tav>
                                      </p:tavLst>
                                    </p:anim>
                                    <p:anim calcmode="lin" valueType="num">
                                      <p:cBhvr>
                                        <p:cTn id="52" dur="2000" fill="hold"/>
                                        <p:tgtEl>
                                          <p:spTgt spid="3"/>
                                        </p:tgtEl>
                                        <p:attrNameLst>
                                          <p:attrName>ppt_h</p:attrName>
                                        </p:attrNameLst>
                                      </p:cBhvr>
                                      <p:tavLst>
                                        <p:tav tm="0">
                                          <p:val>
                                            <p:fltVal val="0"/>
                                          </p:val>
                                        </p:tav>
                                        <p:tav tm="100000">
                                          <p:val>
                                            <p:strVal val="#ppt_h"/>
                                          </p:val>
                                        </p:tav>
                                      </p:tavLst>
                                    </p:anim>
                                    <p:animEffect transition="in" filter="fade">
                                      <p:cBhvr>
                                        <p:cTn id="53" dur="2000"/>
                                        <p:tgtEl>
                                          <p:spTgt spid="3"/>
                                        </p:tgtEl>
                                      </p:cBhvr>
                                    </p:animEffect>
                                  </p:childTnLst>
                                </p:cTn>
                              </p:par>
                            </p:childTnLst>
                          </p:cTn>
                        </p:par>
                        <p:par>
                          <p:cTn id="54" fill="hold" nodeType="afterGroup">
                            <p:stCondLst>
                              <p:cond delay="13000"/>
                            </p:stCondLst>
                            <p:childTnLst>
                              <p:par>
                                <p:cTn id="55" presetID="35" presetClass="emph" presetSubtype="0" repeatCount="indefinite" fill="hold" nodeType="afterEffect">
                                  <p:stCondLst>
                                    <p:cond delay="0"/>
                                  </p:stCondLst>
                                  <p:childTnLst>
                                    <p:anim calcmode="discrete" valueType="str">
                                      <p:cBhvr>
                                        <p:cTn id="56"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5" grpId="0"/>
      <p:bldP spid="571407" grpId="0"/>
      <p:bldP spid="571408" grpId="0"/>
      <p:bldP spid="571409" grpId="0"/>
      <p:bldP spid="571410" grpId="0"/>
      <p:bldP spid="571411" grpId="0"/>
      <p:bldP spid="5714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6"/>
          <p:cNvSpPr>
            <a:spLocks noChangeArrowheads="1"/>
          </p:cNvSpPr>
          <p:nvPr/>
        </p:nvSpPr>
        <p:spPr bwMode="auto">
          <a:xfrm>
            <a:off x="152400" y="381000"/>
            <a:ext cx="5029200" cy="6124575"/>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9219" name="Line 7"/>
          <p:cNvSpPr>
            <a:spLocks noChangeShapeType="1"/>
          </p:cNvSpPr>
          <p:nvPr/>
        </p:nvSpPr>
        <p:spPr bwMode="auto">
          <a:xfrm>
            <a:off x="2130425" y="1684338"/>
            <a:ext cx="107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0" name="Line 8"/>
          <p:cNvSpPr>
            <a:spLocks noChangeShapeType="1"/>
          </p:cNvSpPr>
          <p:nvPr/>
        </p:nvSpPr>
        <p:spPr bwMode="auto">
          <a:xfrm>
            <a:off x="1765300" y="2597150"/>
            <a:ext cx="1812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1" name="Line 9"/>
          <p:cNvSpPr>
            <a:spLocks noChangeShapeType="1"/>
          </p:cNvSpPr>
          <p:nvPr/>
        </p:nvSpPr>
        <p:spPr bwMode="auto">
          <a:xfrm>
            <a:off x="1355725" y="3606800"/>
            <a:ext cx="2638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2" name="Line 10"/>
          <p:cNvSpPr>
            <a:spLocks noChangeShapeType="1"/>
          </p:cNvSpPr>
          <p:nvPr/>
        </p:nvSpPr>
        <p:spPr bwMode="auto">
          <a:xfrm>
            <a:off x="523875" y="5592763"/>
            <a:ext cx="4286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3" name="Line 11"/>
          <p:cNvSpPr>
            <a:spLocks noChangeShapeType="1"/>
          </p:cNvSpPr>
          <p:nvPr/>
        </p:nvSpPr>
        <p:spPr bwMode="auto">
          <a:xfrm>
            <a:off x="901700" y="4679950"/>
            <a:ext cx="35448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09299" name="Text Box 19"/>
          <p:cNvSpPr txBox="1">
            <a:spLocks noChangeArrowheads="1"/>
          </p:cNvSpPr>
          <p:nvPr/>
        </p:nvSpPr>
        <p:spPr bwMode="auto">
          <a:xfrm>
            <a:off x="871538" y="5872163"/>
            <a:ext cx="35909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FF0000"/>
                </a:solidFill>
              </a:rPr>
              <a:t>Знание</a:t>
            </a:r>
            <a:endParaRPr lang="en-US">
              <a:solidFill>
                <a:srgbClr val="FF0000"/>
              </a:solidFill>
            </a:endParaRPr>
          </a:p>
        </p:txBody>
      </p:sp>
      <p:sp>
        <p:nvSpPr>
          <p:cNvPr id="9225" name="Text Box 20"/>
          <p:cNvSpPr txBox="1">
            <a:spLocks noChangeArrowheads="1"/>
          </p:cNvSpPr>
          <p:nvPr/>
        </p:nvSpPr>
        <p:spPr bwMode="auto">
          <a:xfrm>
            <a:off x="5029200" y="304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609304" name="AutoShape 24"/>
          <p:cNvSpPr>
            <a:spLocks/>
          </p:cNvSpPr>
          <p:nvPr/>
        </p:nvSpPr>
        <p:spPr bwMode="auto">
          <a:xfrm>
            <a:off x="5410200" y="228600"/>
            <a:ext cx="3429000" cy="1143000"/>
          </a:xfrm>
          <a:prstGeom prst="borderCallout2">
            <a:avLst>
              <a:gd name="adj1" fmla="val 10000"/>
              <a:gd name="adj2" fmla="val -2222"/>
              <a:gd name="adj3" fmla="val 10000"/>
              <a:gd name="adj4" fmla="val -30556"/>
              <a:gd name="adj5" fmla="val 506667"/>
              <a:gd name="adj6" fmla="val -60000"/>
            </a:avLst>
          </a:prstGeom>
          <a:noFill/>
          <a:ln w="381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marL="263525" indent="-263525" eaLnBrk="0" hangingPunct="0">
              <a:buFontTx/>
              <a:buChar char="•"/>
            </a:pPr>
            <a:r>
              <a:rPr lang="ru-RU" b="0"/>
              <a:t>Конкретного материала</a:t>
            </a:r>
          </a:p>
          <a:p>
            <a:pPr marL="263525" indent="-263525" eaLnBrk="0" hangingPunct="0">
              <a:buFontTx/>
              <a:buChar char="•"/>
            </a:pPr>
            <a:r>
              <a:rPr lang="ru-RU" b="0"/>
              <a:t>Терминологии</a:t>
            </a:r>
          </a:p>
          <a:p>
            <a:pPr marL="263525" indent="-263525" eaLnBrk="0" hangingPunct="0">
              <a:buFontTx/>
              <a:buChar char="•"/>
            </a:pPr>
            <a:r>
              <a:rPr lang="ru-RU" b="0"/>
              <a:t>Фактов</a:t>
            </a:r>
          </a:p>
        </p:txBody>
      </p:sp>
      <p:sp>
        <p:nvSpPr>
          <p:cNvPr id="609305" name="AutoShape 25"/>
          <p:cNvSpPr>
            <a:spLocks/>
          </p:cNvSpPr>
          <p:nvPr/>
        </p:nvSpPr>
        <p:spPr bwMode="auto">
          <a:xfrm>
            <a:off x="4724400" y="1676400"/>
            <a:ext cx="4114800" cy="2413000"/>
          </a:xfrm>
          <a:prstGeom prst="borderCallout2">
            <a:avLst>
              <a:gd name="adj1" fmla="val 4736"/>
              <a:gd name="adj2" fmla="val -1852"/>
              <a:gd name="adj3" fmla="val 4736"/>
              <a:gd name="adj4" fmla="val -8065"/>
              <a:gd name="adj5" fmla="val 180199"/>
              <a:gd name="adj6" fmla="val -26236"/>
            </a:avLst>
          </a:prstGeom>
          <a:noFill/>
          <a:ln w="381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lstStyle/>
          <a:p>
            <a:pPr marL="1588" indent="261938" eaLnBrk="0" hangingPunct="0">
              <a:buFontTx/>
              <a:buChar char="•"/>
            </a:pPr>
            <a:r>
              <a:rPr lang="ru-RU" b="0"/>
              <a:t>Способов и средств обращения с конкретным материалом</a:t>
            </a:r>
          </a:p>
          <a:p>
            <a:pPr marL="1588" indent="261938" eaLnBrk="0" hangingPunct="0">
              <a:buFontTx/>
              <a:buChar char="•"/>
            </a:pPr>
            <a:r>
              <a:rPr lang="ru-RU" b="0"/>
              <a:t>Определений</a:t>
            </a:r>
          </a:p>
          <a:p>
            <a:pPr marL="1588" indent="261938" eaLnBrk="0" hangingPunct="0">
              <a:buFontTx/>
              <a:buChar char="•"/>
            </a:pPr>
            <a:r>
              <a:rPr lang="ru-RU" b="0"/>
              <a:t>Тенденций и результатов</a:t>
            </a:r>
          </a:p>
          <a:p>
            <a:pPr marL="1588" indent="261938" eaLnBrk="0" hangingPunct="0">
              <a:buFontTx/>
              <a:buChar char="•"/>
            </a:pPr>
            <a:r>
              <a:rPr lang="ru-RU" b="0"/>
              <a:t>Системы понятий и категорий</a:t>
            </a:r>
          </a:p>
          <a:p>
            <a:pPr marL="1588" indent="261938" eaLnBrk="0" hangingPunct="0">
              <a:buFontTx/>
              <a:buChar char="•"/>
            </a:pPr>
            <a:r>
              <a:rPr lang="ru-RU" b="0"/>
              <a:t>Критериев</a:t>
            </a:r>
          </a:p>
          <a:p>
            <a:pPr marL="1588" indent="261938" eaLnBrk="0" hangingPunct="0">
              <a:buFontTx/>
              <a:buChar char="•"/>
            </a:pPr>
            <a:r>
              <a:rPr lang="ru-RU" b="0"/>
              <a:t>Методологии</a:t>
            </a:r>
          </a:p>
        </p:txBody>
      </p:sp>
      <p:sp>
        <p:nvSpPr>
          <p:cNvPr id="609307" name="AutoShape 27"/>
          <p:cNvSpPr>
            <a:spLocks/>
          </p:cNvSpPr>
          <p:nvPr/>
        </p:nvSpPr>
        <p:spPr bwMode="auto">
          <a:xfrm>
            <a:off x="5334000" y="4419600"/>
            <a:ext cx="3505200" cy="1447800"/>
          </a:xfrm>
          <a:prstGeom prst="borderCallout2">
            <a:avLst>
              <a:gd name="adj1" fmla="val 7894"/>
              <a:gd name="adj2" fmla="val -2176"/>
              <a:gd name="adj3" fmla="val 7894"/>
              <a:gd name="adj4" fmla="val -32245"/>
              <a:gd name="adj5" fmla="val 109759"/>
              <a:gd name="adj6" fmla="val -39449"/>
            </a:avLst>
          </a:prstGeom>
          <a:solidFill>
            <a:schemeClr val="bg1"/>
          </a:solidFill>
          <a:ln w="38100">
            <a:solidFill>
              <a:srgbClr val="FF0000"/>
            </a:solidFill>
            <a:miter lim="800000"/>
            <a:headEnd type="none" w="sm" len="sm"/>
            <a:tailEnd type="none" w="sm" len="sm"/>
          </a:ln>
        </p:spPr>
        <p:txBody>
          <a:bodyPr anchor="ctr"/>
          <a:lstStyle/>
          <a:p>
            <a:pPr indent="263525" eaLnBrk="0" hangingPunct="0">
              <a:buFontTx/>
              <a:buChar char="•"/>
            </a:pPr>
            <a:r>
              <a:rPr lang="ru-RU" b="0"/>
              <a:t>Универсальных понятий данной области знаний</a:t>
            </a:r>
          </a:p>
          <a:p>
            <a:pPr indent="263525" eaLnBrk="0" hangingPunct="0">
              <a:buFontTx/>
              <a:buChar char="•"/>
            </a:pPr>
            <a:r>
              <a:rPr lang="ru-RU" b="0"/>
              <a:t>Законов и обобщений</a:t>
            </a:r>
          </a:p>
          <a:p>
            <a:pPr indent="263525" eaLnBrk="0" hangingPunct="0">
              <a:buFontTx/>
              <a:buChar char="•"/>
            </a:pPr>
            <a:r>
              <a:rPr lang="ru-RU" b="0"/>
              <a:t>Теорий и структур</a:t>
            </a:r>
            <a:endParaRPr lang="ru-RU"/>
          </a:p>
        </p:txBody>
      </p:sp>
    </p:spTree>
    <p:extLst>
      <p:ext uri="{BB962C8B-B14F-4D97-AF65-F5344CB8AC3E}">
        <p14:creationId xmlns:p14="http://schemas.microsoft.com/office/powerpoint/2010/main" val="663804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9299"/>
                                        </p:tgtEl>
                                        <p:attrNameLst>
                                          <p:attrName>style.visibility</p:attrName>
                                        </p:attrNameLst>
                                      </p:cBhvr>
                                      <p:to>
                                        <p:strVal val="visible"/>
                                      </p:to>
                                    </p:set>
                                    <p:anim calcmode="lin" valueType="num">
                                      <p:cBhvr>
                                        <p:cTn id="7" dur="500" fill="hold"/>
                                        <p:tgtEl>
                                          <p:spTgt spid="609299"/>
                                        </p:tgtEl>
                                        <p:attrNameLst>
                                          <p:attrName>ppt_w</p:attrName>
                                        </p:attrNameLst>
                                      </p:cBhvr>
                                      <p:tavLst>
                                        <p:tav tm="0">
                                          <p:val>
                                            <p:fltVal val="0"/>
                                          </p:val>
                                        </p:tav>
                                        <p:tav tm="100000">
                                          <p:val>
                                            <p:strVal val="#ppt_w"/>
                                          </p:val>
                                        </p:tav>
                                      </p:tavLst>
                                    </p:anim>
                                    <p:anim calcmode="lin" valueType="num">
                                      <p:cBhvr>
                                        <p:cTn id="8" dur="500" fill="hold"/>
                                        <p:tgtEl>
                                          <p:spTgt spid="609299"/>
                                        </p:tgtEl>
                                        <p:attrNameLst>
                                          <p:attrName>ppt_h</p:attrName>
                                        </p:attrNameLst>
                                      </p:cBhvr>
                                      <p:tavLst>
                                        <p:tav tm="0">
                                          <p:val>
                                            <p:fltVal val="0"/>
                                          </p:val>
                                        </p:tav>
                                        <p:tav tm="100000">
                                          <p:val>
                                            <p:strVal val="#ppt_h"/>
                                          </p:val>
                                        </p:tav>
                                      </p:tavLst>
                                    </p:anim>
                                    <p:animEffect transition="in" filter="fade">
                                      <p:cBhvr>
                                        <p:cTn id="9" dur="500"/>
                                        <p:tgtEl>
                                          <p:spTgt spid="60929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09304"/>
                                        </p:tgtEl>
                                        <p:attrNameLst>
                                          <p:attrName>style.visibility</p:attrName>
                                        </p:attrNameLst>
                                      </p:cBhvr>
                                      <p:to>
                                        <p:strVal val="visible"/>
                                      </p:to>
                                    </p:set>
                                    <p:animEffect transition="in" filter="wipe(left)">
                                      <p:cBhvr>
                                        <p:cTn id="13" dur="2000"/>
                                        <p:tgtEl>
                                          <p:spTgt spid="609304"/>
                                        </p:tgtEl>
                                      </p:cBhvr>
                                    </p:animEffect>
                                  </p:childTnLst>
                                </p:cTn>
                              </p:par>
                            </p:childTnLst>
                          </p:cTn>
                        </p:par>
                        <p:par>
                          <p:cTn id="14" fill="hold" nodeType="afterGroup">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609305"/>
                                        </p:tgtEl>
                                        <p:attrNameLst>
                                          <p:attrName>style.visibility</p:attrName>
                                        </p:attrNameLst>
                                      </p:cBhvr>
                                      <p:to>
                                        <p:strVal val="visible"/>
                                      </p:to>
                                    </p:set>
                                    <p:animEffect transition="in" filter="wipe(left)">
                                      <p:cBhvr>
                                        <p:cTn id="17" dur="2000"/>
                                        <p:tgtEl>
                                          <p:spTgt spid="609305"/>
                                        </p:tgtEl>
                                      </p:cBhvr>
                                    </p:animEffect>
                                  </p:childTnLst>
                                </p:cTn>
                              </p:par>
                            </p:childTnLst>
                          </p:cTn>
                        </p:par>
                        <p:par>
                          <p:cTn id="18" fill="hold" nodeType="afterGroup">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609307"/>
                                        </p:tgtEl>
                                        <p:attrNameLst>
                                          <p:attrName>style.visibility</p:attrName>
                                        </p:attrNameLst>
                                      </p:cBhvr>
                                      <p:to>
                                        <p:strVal val="visible"/>
                                      </p:to>
                                    </p:set>
                                    <p:animEffect transition="in" filter="wipe(left)">
                                      <p:cBhvr>
                                        <p:cTn id="21" dur="2000"/>
                                        <p:tgtEl>
                                          <p:spTgt spid="609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299" grpId="0"/>
      <p:bldP spid="609304" grpId="0" animBg="1"/>
      <p:bldP spid="609305" grpId="0" animBg="1"/>
      <p:bldP spid="60930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152400" y="381000"/>
            <a:ext cx="5029200" cy="6124575"/>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10243" name="Line 3"/>
          <p:cNvSpPr>
            <a:spLocks noChangeShapeType="1"/>
          </p:cNvSpPr>
          <p:nvPr/>
        </p:nvSpPr>
        <p:spPr bwMode="auto">
          <a:xfrm>
            <a:off x="2130425" y="1684338"/>
            <a:ext cx="107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44" name="Line 4"/>
          <p:cNvSpPr>
            <a:spLocks noChangeShapeType="1"/>
          </p:cNvSpPr>
          <p:nvPr/>
        </p:nvSpPr>
        <p:spPr bwMode="auto">
          <a:xfrm>
            <a:off x="1765300" y="2597150"/>
            <a:ext cx="1812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45" name="Line 5"/>
          <p:cNvSpPr>
            <a:spLocks noChangeShapeType="1"/>
          </p:cNvSpPr>
          <p:nvPr/>
        </p:nvSpPr>
        <p:spPr bwMode="auto">
          <a:xfrm>
            <a:off x="1355725" y="3606800"/>
            <a:ext cx="2638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46" name="Line 6"/>
          <p:cNvSpPr>
            <a:spLocks noChangeShapeType="1"/>
          </p:cNvSpPr>
          <p:nvPr/>
        </p:nvSpPr>
        <p:spPr bwMode="auto">
          <a:xfrm>
            <a:off x="523875" y="5592763"/>
            <a:ext cx="4286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47" name="Line 7"/>
          <p:cNvSpPr>
            <a:spLocks noChangeShapeType="1"/>
          </p:cNvSpPr>
          <p:nvPr/>
        </p:nvSpPr>
        <p:spPr bwMode="auto">
          <a:xfrm>
            <a:off x="901700" y="4679950"/>
            <a:ext cx="35448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0556" name="Text Box 12"/>
          <p:cNvSpPr txBox="1">
            <a:spLocks noChangeArrowheads="1"/>
          </p:cNvSpPr>
          <p:nvPr/>
        </p:nvSpPr>
        <p:spPr bwMode="auto">
          <a:xfrm>
            <a:off x="871538" y="4981575"/>
            <a:ext cx="35909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FF0000"/>
                </a:solidFill>
              </a:rPr>
              <a:t>Понимание</a:t>
            </a:r>
            <a:endParaRPr lang="en-US">
              <a:solidFill>
                <a:srgbClr val="FF0000"/>
              </a:solidFill>
            </a:endParaRPr>
          </a:p>
        </p:txBody>
      </p:sp>
      <p:sp>
        <p:nvSpPr>
          <p:cNvPr id="10249" name="Text Box 13"/>
          <p:cNvSpPr txBox="1">
            <a:spLocks noChangeArrowheads="1"/>
          </p:cNvSpPr>
          <p:nvPr/>
        </p:nvSpPr>
        <p:spPr bwMode="auto">
          <a:xfrm>
            <a:off x="871538" y="5872163"/>
            <a:ext cx="35909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Знание</a:t>
            </a:r>
            <a:endParaRPr lang="en-US">
              <a:solidFill>
                <a:srgbClr val="000040"/>
              </a:solidFill>
            </a:endParaRPr>
          </a:p>
        </p:txBody>
      </p:sp>
      <p:sp>
        <p:nvSpPr>
          <p:cNvPr id="10250" name="Text Box 14"/>
          <p:cNvSpPr txBox="1">
            <a:spLocks noChangeArrowheads="1"/>
          </p:cNvSpPr>
          <p:nvPr/>
        </p:nvSpPr>
        <p:spPr bwMode="auto">
          <a:xfrm>
            <a:off x="5029200" y="304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620560" name="AutoShape 16"/>
          <p:cNvSpPr>
            <a:spLocks/>
          </p:cNvSpPr>
          <p:nvPr/>
        </p:nvSpPr>
        <p:spPr bwMode="auto">
          <a:xfrm>
            <a:off x="4800600" y="990600"/>
            <a:ext cx="3352800" cy="609600"/>
          </a:xfrm>
          <a:prstGeom prst="borderCallout2">
            <a:avLst>
              <a:gd name="adj1" fmla="val 18750"/>
              <a:gd name="adj2" fmla="val -2273"/>
              <a:gd name="adj3" fmla="val 18750"/>
              <a:gd name="adj4" fmla="val -17898"/>
              <a:gd name="adj5" fmla="val 675000"/>
              <a:gd name="adj6" fmla="val -34093"/>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Объяснение</a:t>
            </a:r>
            <a:r>
              <a:rPr lang="ru-RU" b="0"/>
              <a:t> </a:t>
            </a:r>
          </a:p>
        </p:txBody>
      </p:sp>
      <p:sp>
        <p:nvSpPr>
          <p:cNvPr id="620561" name="AutoShape 17"/>
          <p:cNvSpPr>
            <a:spLocks/>
          </p:cNvSpPr>
          <p:nvPr/>
        </p:nvSpPr>
        <p:spPr bwMode="auto">
          <a:xfrm>
            <a:off x="4953000" y="1866900"/>
            <a:ext cx="3429000" cy="647700"/>
          </a:xfrm>
          <a:prstGeom prst="borderCallout2">
            <a:avLst>
              <a:gd name="adj1" fmla="val 17648"/>
              <a:gd name="adj2" fmla="val -2222"/>
              <a:gd name="adj3" fmla="val 17648"/>
              <a:gd name="adj4" fmla="val -14213"/>
              <a:gd name="adj5" fmla="val 500000"/>
              <a:gd name="adj6" fmla="val -26667"/>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Интерпретация </a:t>
            </a:r>
          </a:p>
        </p:txBody>
      </p:sp>
      <p:sp>
        <p:nvSpPr>
          <p:cNvPr id="620562" name="AutoShape 18"/>
          <p:cNvSpPr>
            <a:spLocks/>
          </p:cNvSpPr>
          <p:nvPr/>
        </p:nvSpPr>
        <p:spPr bwMode="auto">
          <a:xfrm>
            <a:off x="5029200" y="2819400"/>
            <a:ext cx="3429000" cy="609600"/>
          </a:xfrm>
          <a:prstGeom prst="borderCallout2">
            <a:avLst>
              <a:gd name="adj1" fmla="val 18750"/>
              <a:gd name="adj2" fmla="val -2222"/>
              <a:gd name="adj3" fmla="val 18750"/>
              <a:gd name="adj4" fmla="val -10926"/>
              <a:gd name="adj5" fmla="val 375000"/>
              <a:gd name="adj6" fmla="val -20000"/>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Экстраполяция </a:t>
            </a:r>
          </a:p>
        </p:txBody>
      </p:sp>
    </p:spTree>
    <p:extLst>
      <p:ext uri="{BB962C8B-B14F-4D97-AF65-F5344CB8AC3E}">
        <p14:creationId xmlns:p14="http://schemas.microsoft.com/office/powerpoint/2010/main" val="1655078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0556"/>
                                        </p:tgtEl>
                                        <p:attrNameLst>
                                          <p:attrName>style.visibility</p:attrName>
                                        </p:attrNameLst>
                                      </p:cBhvr>
                                      <p:to>
                                        <p:strVal val="visible"/>
                                      </p:to>
                                    </p:set>
                                    <p:anim calcmode="lin" valueType="num">
                                      <p:cBhvr>
                                        <p:cTn id="7" dur="500" fill="hold"/>
                                        <p:tgtEl>
                                          <p:spTgt spid="620556"/>
                                        </p:tgtEl>
                                        <p:attrNameLst>
                                          <p:attrName>ppt_w</p:attrName>
                                        </p:attrNameLst>
                                      </p:cBhvr>
                                      <p:tavLst>
                                        <p:tav tm="0">
                                          <p:val>
                                            <p:fltVal val="0"/>
                                          </p:val>
                                        </p:tav>
                                        <p:tav tm="100000">
                                          <p:val>
                                            <p:strVal val="#ppt_w"/>
                                          </p:val>
                                        </p:tav>
                                      </p:tavLst>
                                    </p:anim>
                                    <p:anim calcmode="lin" valueType="num">
                                      <p:cBhvr>
                                        <p:cTn id="8" dur="500" fill="hold"/>
                                        <p:tgtEl>
                                          <p:spTgt spid="620556"/>
                                        </p:tgtEl>
                                        <p:attrNameLst>
                                          <p:attrName>ppt_h</p:attrName>
                                        </p:attrNameLst>
                                      </p:cBhvr>
                                      <p:tavLst>
                                        <p:tav tm="0">
                                          <p:val>
                                            <p:fltVal val="0"/>
                                          </p:val>
                                        </p:tav>
                                        <p:tav tm="100000">
                                          <p:val>
                                            <p:strVal val="#ppt_h"/>
                                          </p:val>
                                        </p:tav>
                                      </p:tavLst>
                                    </p:anim>
                                    <p:animEffect transition="in" filter="fade">
                                      <p:cBhvr>
                                        <p:cTn id="9" dur="500"/>
                                        <p:tgtEl>
                                          <p:spTgt spid="620556"/>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20560"/>
                                        </p:tgtEl>
                                        <p:attrNameLst>
                                          <p:attrName>style.visibility</p:attrName>
                                        </p:attrNameLst>
                                      </p:cBhvr>
                                      <p:to>
                                        <p:strVal val="visible"/>
                                      </p:to>
                                    </p:set>
                                    <p:animEffect transition="in" filter="wipe(left)">
                                      <p:cBhvr>
                                        <p:cTn id="13" dur="2000"/>
                                        <p:tgtEl>
                                          <p:spTgt spid="620560"/>
                                        </p:tgtEl>
                                      </p:cBhvr>
                                    </p:animEffect>
                                  </p:childTnLst>
                                </p:cTn>
                              </p:par>
                            </p:childTnLst>
                          </p:cTn>
                        </p:par>
                        <p:par>
                          <p:cTn id="14" fill="hold" nodeType="afterGroup">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620561"/>
                                        </p:tgtEl>
                                        <p:attrNameLst>
                                          <p:attrName>style.visibility</p:attrName>
                                        </p:attrNameLst>
                                      </p:cBhvr>
                                      <p:to>
                                        <p:strVal val="visible"/>
                                      </p:to>
                                    </p:set>
                                    <p:animEffect transition="in" filter="wipe(left)">
                                      <p:cBhvr>
                                        <p:cTn id="17" dur="2000"/>
                                        <p:tgtEl>
                                          <p:spTgt spid="620561"/>
                                        </p:tgtEl>
                                      </p:cBhvr>
                                    </p:animEffect>
                                  </p:childTnLst>
                                </p:cTn>
                              </p:par>
                            </p:childTnLst>
                          </p:cTn>
                        </p:par>
                        <p:par>
                          <p:cTn id="18" fill="hold" nodeType="afterGroup">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620562"/>
                                        </p:tgtEl>
                                        <p:attrNameLst>
                                          <p:attrName>style.visibility</p:attrName>
                                        </p:attrNameLst>
                                      </p:cBhvr>
                                      <p:to>
                                        <p:strVal val="visible"/>
                                      </p:to>
                                    </p:set>
                                    <p:animEffect transition="in" filter="wipe(left)">
                                      <p:cBhvr>
                                        <p:cTn id="21" dur="2000"/>
                                        <p:tgtEl>
                                          <p:spTgt spid="620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6" grpId="0"/>
      <p:bldP spid="620560" grpId="0" animBg="1"/>
      <p:bldP spid="620561" grpId="0" animBg="1"/>
      <p:bldP spid="6205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152400" y="381000"/>
            <a:ext cx="5029200" cy="6124575"/>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11267" name="Line 3"/>
          <p:cNvSpPr>
            <a:spLocks noChangeShapeType="1"/>
          </p:cNvSpPr>
          <p:nvPr/>
        </p:nvSpPr>
        <p:spPr bwMode="auto">
          <a:xfrm>
            <a:off x="2130425" y="1684338"/>
            <a:ext cx="107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68" name="Line 4"/>
          <p:cNvSpPr>
            <a:spLocks noChangeShapeType="1"/>
          </p:cNvSpPr>
          <p:nvPr/>
        </p:nvSpPr>
        <p:spPr bwMode="auto">
          <a:xfrm>
            <a:off x="1765300" y="2597150"/>
            <a:ext cx="1812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69" name="Line 5"/>
          <p:cNvSpPr>
            <a:spLocks noChangeShapeType="1"/>
          </p:cNvSpPr>
          <p:nvPr/>
        </p:nvSpPr>
        <p:spPr bwMode="auto">
          <a:xfrm>
            <a:off x="1355725" y="3606800"/>
            <a:ext cx="2638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70" name="Line 6"/>
          <p:cNvSpPr>
            <a:spLocks noChangeShapeType="1"/>
          </p:cNvSpPr>
          <p:nvPr/>
        </p:nvSpPr>
        <p:spPr bwMode="auto">
          <a:xfrm>
            <a:off x="523875" y="5592763"/>
            <a:ext cx="4286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71" name="Line 7"/>
          <p:cNvSpPr>
            <a:spLocks noChangeShapeType="1"/>
          </p:cNvSpPr>
          <p:nvPr/>
        </p:nvSpPr>
        <p:spPr bwMode="auto">
          <a:xfrm>
            <a:off x="901700" y="4679950"/>
            <a:ext cx="35448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1579" name="Text Box 11"/>
          <p:cNvSpPr txBox="1">
            <a:spLocks noChangeArrowheads="1"/>
          </p:cNvSpPr>
          <p:nvPr/>
        </p:nvSpPr>
        <p:spPr bwMode="auto">
          <a:xfrm>
            <a:off x="1111250" y="4081463"/>
            <a:ext cx="31115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FF0000"/>
                </a:solidFill>
              </a:rPr>
              <a:t>Использование</a:t>
            </a:r>
            <a:endParaRPr lang="en-US">
              <a:solidFill>
                <a:srgbClr val="FF0000"/>
              </a:solidFill>
            </a:endParaRPr>
          </a:p>
        </p:txBody>
      </p:sp>
      <p:sp>
        <p:nvSpPr>
          <p:cNvPr id="11273" name="Text Box 12"/>
          <p:cNvSpPr txBox="1">
            <a:spLocks noChangeArrowheads="1"/>
          </p:cNvSpPr>
          <p:nvPr/>
        </p:nvSpPr>
        <p:spPr bwMode="auto">
          <a:xfrm>
            <a:off x="871538" y="4981575"/>
            <a:ext cx="35909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Понимание</a:t>
            </a:r>
            <a:endParaRPr lang="en-US">
              <a:solidFill>
                <a:srgbClr val="000040"/>
              </a:solidFill>
            </a:endParaRPr>
          </a:p>
        </p:txBody>
      </p:sp>
      <p:sp>
        <p:nvSpPr>
          <p:cNvPr id="11274" name="Text Box 13"/>
          <p:cNvSpPr txBox="1">
            <a:spLocks noChangeArrowheads="1"/>
          </p:cNvSpPr>
          <p:nvPr/>
        </p:nvSpPr>
        <p:spPr bwMode="auto">
          <a:xfrm>
            <a:off x="871538" y="5872163"/>
            <a:ext cx="35909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Знание</a:t>
            </a:r>
            <a:endParaRPr lang="en-US">
              <a:solidFill>
                <a:srgbClr val="000040"/>
              </a:solidFill>
            </a:endParaRPr>
          </a:p>
        </p:txBody>
      </p:sp>
      <p:sp>
        <p:nvSpPr>
          <p:cNvPr id="11275" name="Text Box 14"/>
          <p:cNvSpPr txBox="1">
            <a:spLocks noChangeArrowheads="1"/>
          </p:cNvSpPr>
          <p:nvPr/>
        </p:nvSpPr>
        <p:spPr bwMode="auto">
          <a:xfrm>
            <a:off x="5029200" y="304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621584" name="AutoShape 16"/>
          <p:cNvSpPr>
            <a:spLocks/>
          </p:cNvSpPr>
          <p:nvPr/>
        </p:nvSpPr>
        <p:spPr bwMode="auto">
          <a:xfrm>
            <a:off x="5638800" y="2019300"/>
            <a:ext cx="2819400" cy="1562100"/>
          </a:xfrm>
          <a:prstGeom prst="borderCallout2">
            <a:avLst>
              <a:gd name="adj1" fmla="val 7315"/>
              <a:gd name="adj2" fmla="val -2704"/>
              <a:gd name="adj3" fmla="val 7315"/>
              <a:gd name="adj4" fmla="val -33222"/>
              <a:gd name="adj5" fmla="val 143903"/>
              <a:gd name="adj6" fmla="val -64866"/>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Применение знаний не только в стандартных, но и в новых ситуациях</a:t>
            </a:r>
          </a:p>
        </p:txBody>
      </p:sp>
    </p:spTree>
    <p:extLst>
      <p:ext uri="{BB962C8B-B14F-4D97-AF65-F5344CB8AC3E}">
        <p14:creationId xmlns:p14="http://schemas.microsoft.com/office/powerpoint/2010/main" val="1783660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1579"/>
                                        </p:tgtEl>
                                        <p:attrNameLst>
                                          <p:attrName>style.visibility</p:attrName>
                                        </p:attrNameLst>
                                      </p:cBhvr>
                                      <p:to>
                                        <p:strVal val="visible"/>
                                      </p:to>
                                    </p:set>
                                    <p:anim calcmode="lin" valueType="num">
                                      <p:cBhvr>
                                        <p:cTn id="7" dur="500" fill="hold"/>
                                        <p:tgtEl>
                                          <p:spTgt spid="621579"/>
                                        </p:tgtEl>
                                        <p:attrNameLst>
                                          <p:attrName>ppt_w</p:attrName>
                                        </p:attrNameLst>
                                      </p:cBhvr>
                                      <p:tavLst>
                                        <p:tav tm="0">
                                          <p:val>
                                            <p:fltVal val="0"/>
                                          </p:val>
                                        </p:tav>
                                        <p:tav tm="100000">
                                          <p:val>
                                            <p:strVal val="#ppt_w"/>
                                          </p:val>
                                        </p:tav>
                                      </p:tavLst>
                                    </p:anim>
                                    <p:anim calcmode="lin" valueType="num">
                                      <p:cBhvr>
                                        <p:cTn id="8" dur="500" fill="hold"/>
                                        <p:tgtEl>
                                          <p:spTgt spid="621579"/>
                                        </p:tgtEl>
                                        <p:attrNameLst>
                                          <p:attrName>ppt_h</p:attrName>
                                        </p:attrNameLst>
                                      </p:cBhvr>
                                      <p:tavLst>
                                        <p:tav tm="0">
                                          <p:val>
                                            <p:fltVal val="0"/>
                                          </p:val>
                                        </p:tav>
                                        <p:tav tm="100000">
                                          <p:val>
                                            <p:strVal val="#ppt_h"/>
                                          </p:val>
                                        </p:tav>
                                      </p:tavLst>
                                    </p:anim>
                                    <p:animEffect transition="in" filter="fade">
                                      <p:cBhvr>
                                        <p:cTn id="9" dur="500"/>
                                        <p:tgtEl>
                                          <p:spTgt spid="621579"/>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21584"/>
                                        </p:tgtEl>
                                        <p:attrNameLst>
                                          <p:attrName>style.visibility</p:attrName>
                                        </p:attrNameLst>
                                      </p:cBhvr>
                                      <p:to>
                                        <p:strVal val="visible"/>
                                      </p:to>
                                    </p:set>
                                    <p:animEffect transition="in" filter="wipe(left)">
                                      <p:cBhvr>
                                        <p:cTn id="13" dur="2000"/>
                                        <p:tgtEl>
                                          <p:spTgt spid="621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1579" grpId="0"/>
      <p:bldP spid="6215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152400" y="381000"/>
            <a:ext cx="5029200" cy="6124575"/>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12291" name="Line 3"/>
          <p:cNvSpPr>
            <a:spLocks noChangeShapeType="1"/>
          </p:cNvSpPr>
          <p:nvPr/>
        </p:nvSpPr>
        <p:spPr bwMode="auto">
          <a:xfrm>
            <a:off x="2130425" y="1684338"/>
            <a:ext cx="107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2" name="Line 4"/>
          <p:cNvSpPr>
            <a:spLocks noChangeShapeType="1"/>
          </p:cNvSpPr>
          <p:nvPr/>
        </p:nvSpPr>
        <p:spPr bwMode="auto">
          <a:xfrm>
            <a:off x="1765300" y="2597150"/>
            <a:ext cx="1812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3" name="Line 5"/>
          <p:cNvSpPr>
            <a:spLocks noChangeShapeType="1"/>
          </p:cNvSpPr>
          <p:nvPr/>
        </p:nvSpPr>
        <p:spPr bwMode="auto">
          <a:xfrm>
            <a:off x="1355725" y="3606800"/>
            <a:ext cx="2638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4" name="Line 6"/>
          <p:cNvSpPr>
            <a:spLocks noChangeShapeType="1"/>
          </p:cNvSpPr>
          <p:nvPr/>
        </p:nvSpPr>
        <p:spPr bwMode="auto">
          <a:xfrm>
            <a:off x="523875" y="5592763"/>
            <a:ext cx="4286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5" name="Line 7"/>
          <p:cNvSpPr>
            <a:spLocks noChangeShapeType="1"/>
          </p:cNvSpPr>
          <p:nvPr/>
        </p:nvSpPr>
        <p:spPr bwMode="auto">
          <a:xfrm>
            <a:off x="901700" y="4679950"/>
            <a:ext cx="35448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2602" name="Text Box 10"/>
          <p:cNvSpPr txBox="1">
            <a:spLocks noChangeArrowheads="1"/>
          </p:cNvSpPr>
          <p:nvPr/>
        </p:nvSpPr>
        <p:spPr bwMode="auto">
          <a:xfrm>
            <a:off x="1350963" y="3005138"/>
            <a:ext cx="26320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FF0000"/>
                </a:solidFill>
              </a:rPr>
              <a:t>Анализ</a:t>
            </a:r>
            <a:endParaRPr lang="en-US">
              <a:solidFill>
                <a:srgbClr val="FF0000"/>
              </a:solidFill>
            </a:endParaRPr>
          </a:p>
        </p:txBody>
      </p:sp>
      <p:sp>
        <p:nvSpPr>
          <p:cNvPr id="12297" name="Text Box 11"/>
          <p:cNvSpPr txBox="1">
            <a:spLocks noChangeArrowheads="1"/>
          </p:cNvSpPr>
          <p:nvPr/>
        </p:nvSpPr>
        <p:spPr bwMode="auto">
          <a:xfrm>
            <a:off x="1111250" y="4081463"/>
            <a:ext cx="31115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Использование</a:t>
            </a:r>
            <a:endParaRPr lang="en-US">
              <a:solidFill>
                <a:srgbClr val="000040"/>
              </a:solidFill>
            </a:endParaRPr>
          </a:p>
        </p:txBody>
      </p:sp>
      <p:sp>
        <p:nvSpPr>
          <p:cNvPr id="12298" name="Text Box 12"/>
          <p:cNvSpPr txBox="1">
            <a:spLocks noChangeArrowheads="1"/>
          </p:cNvSpPr>
          <p:nvPr/>
        </p:nvSpPr>
        <p:spPr bwMode="auto">
          <a:xfrm>
            <a:off x="871538" y="4981575"/>
            <a:ext cx="35909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Понимание</a:t>
            </a:r>
            <a:endParaRPr lang="en-US">
              <a:solidFill>
                <a:srgbClr val="000040"/>
              </a:solidFill>
            </a:endParaRPr>
          </a:p>
        </p:txBody>
      </p:sp>
      <p:sp>
        <p:nvSpPr>
          <p:cNvPr id="12299" name="Text Box 13"/>
          <p:cNvSpPr txBox="1">
            <a:spLocks noChangeArrowheads="1"/>
          </p:cNvSpPr>
          <p:nvPr/>
        </p:nvSpPr>
        <p:spPr bwMode="auto">
          <a:xfrm>
            <a:off x="871538" y="5872163"/>
            <a:ext cx="35909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Знание</a:t>
            </a:r>
            <a:endParaRPr lang="en-US">
              <a:solidFill>
                <a:srgbClr val="000040"/>
              </a:solidFill>
            </a:endParaRPr>
          </a:p>
        </p:txBody>
      </p:sp>
      <p:sp>
        <p:nvSpPr>
          <p:cNvPr id="12300" name="Text Box 14"/>
          <p:cNvSpPr txBox="1">
            <a:spLocks noChangeArrowheads="1"/>
          </p:cNvSpPr>
          <p:nvPr/>
        </p:nvSpPr>
        <p:spPr bwMode="auto">
          <a:xfrm>
            <a:off x="5029200" y="304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622608" name="AutoShape 16"/>
          <p:cNvSpPr>
            <a:spLocks/>
          </p:cNvSpPr>
          <p:nvPr/>
        </p:nvSpPr>
        <p:spPr bwMode="auto">
          <a:xfrm>
            <a:off x="5105400" y="762000"/>
            <a:ext cx="3657600" cy="1181100"/>
          </a:xfrm>
          <a:prstGeom prst="borderCallout2">
            <a:avLst>
              <a:gd name="adj1" fmla="val 9676"/>
              <a:gd name="adj2" fmla="val -2083"/>
              <a:gd name="adj3" fmla="val 9676"/>
              <a:gd name="adj4" fmla="val -25565"/>
              <a:gd name="adj5" fmla="val 200000"/>
              <a:gd name="adj6" fmla="val -49912"/>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Элементов, взаимосвязей, принципов построения </a:t>
            </a:r>
          </a:p>
        </p:txBody>
      </p:sp>
      <p:sp>
        <p:nvSpPr>
          <p:cNvPr id="622609" name="AutoShape 17"/>
          <p:cNvSpPr>
            <a:spLocks/>
          </p:cNvSpPr>
          <p:nvPr/>
        </p:nvSpPr>
        <p:spPr bwMode="auto">
          <a:xfrm>
            <a:off x="5105400" y="2133600"/>
            <a:ext cx="3657600" cy="990600"/>
          </a:xfrm>
          <a:prstGeom prst="borderCallout2">
            <a:avLst>
              <a:gd name="adj1" fmla="val 11537"/>
              <a:gd name="adj2" fmla="val -2083"/>
              <a:gd name="adj3" fmla="val 11537"/>
              <a:gd name="adj4" fmla="val -32120"/>
              <a:gd name="adj5" fmla="val 108171"/>
              <a:gd name="adj6" fmla="val -45051"/>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Частей целого и взаимосвязи между ними</a:t>
            </a:r>
          </a:p>
        </p:txBody>
      </p:sp>
      <p:sp>
        <p:nvSpPr>
          <p:cNvPr id="622610" name="AutoShape 18"/>
          <p:cNvSpPr>
            <a:spLocks/>
          </p:cNvSpPr>
          <p:nvPr/>
        </p:nvSpPr>
        <p:spPr bwMode="auto">
          <a:xfrm>
            <a:off x="5105400" y="3340100"/>
            <a:ext cx="3657600" cy="1917700"/>
          </a:xfrm>
          <a:prstGeom prst="borderCallout2">
            <a:avLst>
              <a:gd name="adj1" fmla="val 5958"/>
              <a:gd name="adj2" fmla="val -2083"/>
              <a:gd name="adj3" fmla="val 5958"/>
              <a:gd name="adj4" fmla="val -13759"/>
              <a:gd name="adj5" fmla="val -3560"/>
              <a:gd name="adj6" fmla="val -41579"/>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Нарушений в логике рассуждений, различий между фактами и следствиями, значимости данных </a:t>
            </a:r>
          </a:p>
          <a:p>
            <a:pPr algn="ctr" eaLnBrk="0" hangingPunct="0"/>
            <a:endParaRPr lang="ru-RU"/>
          </a:p>
        </p:txBody>
      </p:sp>
    </p:spTree>
    <p:extLst>
      <p:ext uri="{BB962C8B-B14F-4D97-AF65-F5344CB8AC3E}">
        <p14:creationId xmlns:p14="http://schemas.microsoft.com/office/powerpoint/2010/main" val="3733304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2602"/>
                                        </p:tgtEl>
                                        <p:attrNameLst>
                                          <p:attrName>style.visibility</p:attrName>
                                        </p:attrNameLst>
                                      </p:cBhvr>
                                      <p:to>
                                        <p:strVal val="visible"/>
                                      </p:to>
                                    </p:set>
                                    <p:anim calcmode="lin" valueType="num">
                                      <p:cBhvr>
                                        <p:cTn id="7" dur="500" fill="hold"/>
                                        <p:tgtEl>
                                          <p:spTgt spid="622602"/>
                                        </p:tgtEl>
                                        <p:attrNameLst>
                                          <p:attrName>ppt_w</p:attrName>
                                        </p:attrNameLst>
                                      </p:cBhvr>
                                      <p:tavLst>
                                        <p:tav tm="0">
                                          <p:val>
                                            <p:fltVal val="0"/>
                                          </p:val>
                                        </p:tav>
                                        <p:tav tm="100000">
                                          <p:val>
                                            <p:strVal val="#ppt_w"/>
                                          </p:val>
                                        </p:tav>
                                      </p:tavLst>
                                    </p:anim>
                                    <p:anim calcmode="lin" valueType="num">
                                      <p:cBhvr>
                                        <p:cTn id="8" dur="500" fill="hold"/>
                                        <p:tgtEl>
                                          <p:spTgt spid="622602"/>
                                        </p:tgtEl>
                                        <p:attrNameLst>
                                          <p:attrName>ppt_h</p:attrName>
                                        </p:attrNameLst>
                                      </p:cBhvr>
                                      <p:tavLst>
                                        <p:tav tm="0">
                                          <p:val>
                                            <p:fltVal val="0"/>
                                          </p:val>
                                        </p:tav>
                                        <p:tav tm="100000">
                                          <p:val>
                                            <p:strVal val="#ppt_h"/>
                                          </p:val>
                                        </p:tav>
                                      </p:tavLst>
                                    </p:anim>
                                    <p:animEffect transition="in" filter="fade">
                                      <p:cBhvr>
                                        <p:cTn id="9" dur="500"/>
                                        <p:tgtEl>
                                          <p:spTgt spid="622602"/>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22608"/>
                                        </p:tgtEl>
                                        <p:attrNameLst>
                                          <p:attrName>style.visibility</p:attrName>
                                        </p:attrNameLst>
                                      </p:cBhvr>
                                      <p:to>
                                        <p:strVal val="visible"/>
                                      </p:to>
                                    </p:set>
                                    <p:animEffect transition="in" filter="wipe(left)">
                                      <p:cBhvr>
                                        <p:cTn id="13" dur="2000"/>
                                        <p:tgtEl>
                                          <p:spTgt spid="622608"/>
                                        </p:tgtEl>
                                      </p:cBhvr>
                                    </p:animEffect>
                                  </p:childTnLst>
                                </p:cTn>
                              </p:par>
                            </p:childTnLst>
                          </p:cTn>
                        </p:par>
                        <p:par>
                          <p:cTn id="14" fill="hold" nodeType="afterGroup">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622609"/>
                                        </p:tgtEl>
                                        <p:attrNameLst>
                                          <p:attrName>style.visibility</p:attrName>
                                        </p:attrNameLst>
                                      </p:cBhvr>
                                      <p:to>
                                        <p:strVal val="visible"/>
                                      </p:to>
                                    </p:set>
                                    <p:animEffect transition="in" filter="wipe(left)">
                                      <p:cBhvr>
                                        <p:cTn id="17" dur="2000"/>
                                        <p:tgtEl>
                                          <p:spTgt spid="622609"/>
                                        </p:tgtEl>
                                      </p:cBhvr>
                                    </p:animEffect>
                                  </p:childTnLst>
                                </p:cTn>
                              </p:par>
                            </p:childTnLst>
                          </p:cTn>
                        </p:par>
                        <p:par>
                          <p:cTn id="18" fill="hold" nodeType="afterGroup">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622610"/>
                                        </p:tgtEl>
                                        <p:attrNameLst>
                                          <p:attrName>style.visibility</p:attrName>
                                        </p:attrNameLst>
                                      </p:cBhvr>
                                      <p:to>
                                        <p:strVal val="visible"/>
                                      </p:to>
                                    </p:set>
                                    <p:animEffect transition="in" filter="wipe(left)">
                                      <p:cBhvr>
                                        <p:cTn id="21" dur="2000"/>
                                        <p:tgtEl>
                                          <p:spTgt spid="622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602" grpId="0"/>
      <p:bldP spid="622608" grpId="0" animBg="1"/>
      <p:bldP spid="622609" grpId="0" animBg="1"/>
      <p:bldP spid="6226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152400" y="381000"/>
            <a:ext cx="5029200" cy="6124575"/>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13315" name="Line 3"/>
          <p:cNvSpPr>
            <a:spLocks noChangeShapeType="1"/>
          </p:cNvSpPr>
          <p:nvPr/>
        </p:nvSpPr>
        <p:spPr bwMode="auto">
          <a:xfrm>
            <a:off x="2130425" y="1684338"/>
            <a:ext cx="107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316" name="Line 4"/>
          <p:cNvSpPr>
            <a:spLocks noChangeShapeType="1"/>
          </p:cNvSpPr>
          <p:nvPr/>
        </p:nvSpPr>
        <p:spPr bwMode="auto">
          <a:xfrm>
            <a:off x="1765300" y="2597150"/>
            <a:ext cx="1812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317" name="Line 5"/>
          <p:cNvSpPr>
            <a:spLocks noChangeShapeType="1"/>
          </p:cNvSpPr>
          <p:nvPr/>
        </p:nvSpPr>
        <p:spPr bwMode="auto">
          <a:xfrm>
            <a:off x="1355725" y="3606800"/>
            <a:ext cx="2638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318" name="Line 6"/>
          <p:cNvSpPr>
            <a:spLocks noChangeShapeType="1"/>
          </p:cNvSpPr>
          <p:nvPr/>
        </p:nvSpPr>
        <p:spPr bwMode="auto">
          <a:xfrm>
            <a:off x="523875" y="5592763"/>
            <a:ext cx="4286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319" name="Line 7"/>
          <p:cNvSpPr>
            <a:spLocks noChangeShapeType="1"/>
          </p:cNvSpPr>
          <p:nvPr/>
        </p:nvSpPr>
        <p:spPr bwMode="auto">
          <a:xfrm>
            <a:off x="901700" y="4679950"/>
            <a:ext cx="35448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3625" name="Text Box 9"/>
          <p:cNvSpPr txBox="1">
            <a:spLocks noChangeArrowheads="1"/>
          </p:cNvSpPr>
          <p:nvPr/>
        </p:nvSpPr>
        <p:spPr bwMode="auto">
          <a:xfrm>
            <a:off x="1589088" y="2005013"/>
            <a:ext cx="21558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FF0000"/>
                </a:solidFill>
              </a:rPr>
              <a:t>Синтез</a:t>
            </a:r>
            <a:endParaRPr lang="en-US">
              <a:solidFill>
                <a:srgbClr val="FF0000"/>
              </a:solidFill>
            </a:endParaRPr>
          </a:p>
        </p:txBody>
      </p:sp>
      <p:sp>
        <p:nvSpPr>
          <p:cNvPr id="13321" name="Text Box 10"/>
          <p:cNvSpPr txBox="1">
            <a:spLocks noChangeArrowheads="1"/>
          </p:cNvSpPr>
          <p:nvPr/>
        </p:nvSpPr>
        <p:spPr bwMode="auto">
          <a:xfrm>
            <a:off x="1350963" y="3005138"/>
            <a:ext cx="263207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Анализ</a:t>
            </a:r>
            <a:endParaRPr lang="en-US">
              <a:solidFill>
                <a:srgbClr val="000040"/>
              </a:solidFill>
            </a:endParaRPr>
          </a:p>
        </p:txBody>
      </p:sp>
      <p:sp>
        <p:nvSpPr>
          <p:cNvPr id="13322" name="Text Box 11"/>
          <p:cNvSpPr txBox="1">
            <a:spLocks noChangeArrowheads="1"/>
          </p:cNvSpPr>
          <p:nvPr/>
        </p:nvSpPr>
        <p:spPr bwMode="auto">
          <a:xfrm>
            <a:off x="1111250" y="4081463"/>
            <a:ext cx="31115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Использование</a:t>
            </a:r>
            <a:endParaRPr lang="en-US">
              <a:solidFill>
                <a:srgbClr val="000040"/>
              </a:solidFill>
            </a:endParaRPr>
          </a:p>
        </p:txBody>
      </p:sp>
      <p:sp>
        <p:nvSpPr>
          <p:cNvPr id="13323" name="Text Box 12"/>
          <p:cNvSpPr txBox="1">
            <a:spLocks noChangeArrowheads="1"/>
          </p:cNvSpPr>
          <p:nvPr/>
        </p:nvSpPr>
        <p:spPr bwMode="auto">
          <a:xfrm>
            <a:off x="871538" y="4981575"/>
            <a:ext cx="35909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Понимание</a:t>
            </a:r>
            <a:endParaRPr lang="en-US">
              <a:solidFill>
                <a:srgbClr val="000040"/>
              </a:solidFill>
            </a:endParaRPr>
          </a:p>
        </p:txBody>
      </p:sp>
      <p:sp>
        <p:nvSpPr>
          <p:cNvPr id="13324" name="Text Box 13"/>
          <p:cNvSpPr txBox="1">
            <a:spLocks noChangeArrowheads="1"/>
          </p:cNvSpPr>
          <p:nvPr/>
        </p:nvSpPr>
        <p:spPr bwMode="auto">
          <a:xfrm>
            <a:off x="871538" y="5872163"/>
            <a:ext cx="35909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Знание</a:t>
            </a:r>
            <a:endParaRPr lang="en-US">
              <a:solidFill>
                <a:srgbClr val="000040"/>
              </a:solidFill>
            </a:endParaRPr>
          </a:p>
        </p:txBody>
      </p:sp>
      <p:sp>
        <p:nvSpPr>
          <p:cNvPr id="13325" name="Text Box 14"/>
          <p:cNvSpPr txBox="1">
            <a:spLocks noChangeArrowheads="1"/>
          </p:cNvSpPr>
          <p:nvPr/>
        </p:nvSpPr>
        <p:spPr bwMode="auto">
          <a:xfrm>
            <a:off x="5029200" y="304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623632" name="AutoShape 16"/>
          <p:cNvSpPr>
            <a:spLocks/>
          </p:cNvSpPr>
          <p:nvPr/>
        </p:nvSpPr>
        <p:spPr bwMode="auto">
          <a:xfrm>
            <a:off x="4191000" y="571500"/>
            <a:ext cx="4724400" cy="1028700"/>
          </a:xfrm>
          <a:prstGeom prst="borderCallout2">
            <a:avLst>
              <a:gd name="adj1" fmla="val 11111"/>
              <a:gd name="adj2" fmla="val -1611"/>
              <a:gd name="adj3" fmla="val 11111"/>
              <a:gd name="adj4" fmla="val -11894"/>
              <a:gd name="adj5" fmla="val 137037"/>
              <a:gd name="adj6" fmla="val -22579"/>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Знаний из нескольких областей</a:t>
            </a:r>
          </a:p>
        </p:txBody>
      </p:sp>
      <p:sp>
        <p:nvSpPr>
          <p:cNvPr id="623633" name="AutoShape 17"/>
          <p:cNvSpPr>
            <a:spLocks/>
          </p:cNvSpPr>
          <p:nvPr/>
        </p:nvSpPr>
        <p:spPr bwMode="auto">
          <a:xfrm>
            <a:off x="4191000" y="1866900"/>
            <a:ext cx="4724400" cy="1181100"/>
          </a:xfrm>
          <a:prstGeom prst="borderCallout2">
            <a:avLst>
              <a:gd name="adj1" fmla="val 9676"/>
              <a:gd name="adj2" fmla="val -1611"/>
              <a:gd name="adj3" fmla="val 9676"/>
              <a:gd name="adj4" fmla="val -10685"/>
              <a:gd name="adj5" fmla="val 30106"/>
              <a:gd name="adj6" fmla="val -20130"/>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Экспериментирование  </a:t>
            </a:r>
          </a:p>
        </p:txBody>
      </p:sp>
      <p:sp>
        <p:nvSpPr>
          <p:cNvPr id="623634" name="AutoShape 18"/>
          <p:cNvSpPr>
            <a:spLocks/>
          </p:cNvSpPr>
          <p:nvPr/>
        </p:nvSpPr>
        <p:spPr bwMode="auto">
          <a:xfrm>
            <a:off x="4572000" y="3455988"/>
            <a:ext cx="4267200" cy="1181100"/>
          </a:xfrm>
          <a:prstGeom prst="borderCallout2">
            <a:avLst>
              <a:gd name="adj1" fmla="val 9676"/>
              <a:gd name="adj2" fmla="val -1787"/>
              <a:gd name="adj3" fmla="val 9676"/>
              <a:gd name="adj4" fmla="val -8815"/>
              <a:gd name="adj5" fmla="val -89380"/>
              <a:gd name="adj6" fmla="val -29838"/>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Творческая переработка информации для создания нового целого </a:t>
            </a:r>
          </a:p>
        </p:txBody>
      </p:sp>
      <p:sp>
        <p:nvSpPr>
          <p:cNvPr id="623635" name="AutoShape 19"/>
          <p:cNvSpPr>
            <a:spLocks/>
          </p:cNvSpPr>
          <p:nvPr/>
        </p:nvSpPr>
        <p:spPr bwMode="auto">
          <a:xfrm>
            <a:off x="5181600" y="4991100"/>
            <a:ext cx="3657600" cy="1104900"/>
          </a:xfrm>
          <a:prstGeom prst="borderCallout2">
            <a:avLst>
              <a:gd name="adj1" fmla="val 10343"/>
              <a:gd name="adj2" fmla="val -2083"/>
              <a:gd name="adj3" fmla="val 10343"/>
              <a:gd name="adj4" fmla="val -11764"/>
              <a:gd name="adj5" fmla="val -221838"/>
              <a:gd name="adj6" fmla="val -57380"/>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Получение системы абстрактных отношений</a:t>
            </a:r>
          </a:p>
        </p:txBody>
      </p:sp>
    </p:spTree>
    <p:extLst>
      <p:ext uri="{BB962C8B-B14F-4D97-AF65-F5344CB8AC3E}">
        <p14:creationId xmlns:p14="http://schemas.microsoft.com/office/powerpoint/2010/main" val="254748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3625"/>
                                        </p:tgtEl>
                                        <p:attrNameLst>
                                          <p:attrName>style.visibility</p:attrName>
                                        </p:attrNameLst>
                                      </p:cBhvr>
                                      <p:to>
                                        <p:strVal val="visible"/>
                                      </p:to>
                                    </p:set>
                                    <p:anim calcmode="lin" valueType="num">
                                      <p:cBhvr>
                                        <p:cTn id="7" dur="500" fill="hold"/>
                                        <p:tgtEl>
                                          <p:spTgt spid="623625"/>
                                        </p:tgtEl>
                                        <p:attrNameLst>
                                          <p:attrName>ppt_w</p:attrName>
                                        </p:attrNameLst>
                                      </p:cBhvr>
                                      <p:tavLst>
                                        <p:tav tm="0">
                                          <p:val>
                                            <p:fltVal val="0"/>
                                          </p:val>
                                        </p:tav>
                                        <p:tav tm="100000">
                                          <p:val>
                                            <p:strVal val="#ppt_w"/>
                                          </p:val>
                                        </p:tav>
                                      </p:tavLst>
                                    </p:anim>
                                    <p:anim calcmode="lin" valueType="num">
                                      <p:cBhvr>
                                        <p:cTn id="8" dur="500" fill="hold"/>
                                        <p:tgtEl>
                                          <p:spTgt spid="623625"/>
                                        </p:tgtEl>
                                        <p:attrNameLst>
                                          <p:attrName>ppt_h</p:attrName>
                                        </p:attrNameLst>
                                      </p:cBhvr>
                                      <p:tavLst>
                                        <p:tav tm="0">
                                          <p:val>
                                            <p:fltVal val="0"/>
                                          </p:val>
                                        </p:tav>
                                        <p:tav tm="100000">
                                          <p:val>
                                            <p:strVal val="#ppt_h"/>
                                          </p:val>
                                        </p:tav>
                                      </p:tavLst>
                                    </p:anim>
                                    <p:animEffect transition="in" filter="fade">
                                      <p:cBhvr>
                                        <p:cTn id="9" dur="500"/>
                                        <p:tgtEl>
                                          <p:spTgt spid="623625"/>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23632"/>
                                        </p:tgtEl>
                                        <p:attrNameLst>
                                          <p:attrName>style.visibility</p:attrName>
                                        </p:attrNameLst>
                                      </p:cBhvr>
                                      <p:to>
                                        <p:strVal val="visible"/>
                                      </p:to>
                                    </p:set>
                                    <p:animEffect transition="in" filter="wipe(left)">
                                      <p:cBhvr>
                                        <p:cTn id="13" dur="2000"/>
                                        <p:tgtEl>
                                          <p:spTgt spid="623632"/>
                                        </p:tgtEl>
                                      </p:cBhvr>
                                    </p:animEffect>
                                  </p:childTnLst>
                                </p:cTn>
                              </p:par>
                            </p:childTnLst>
                          </p:cTn>
                        </p:par>
                        <p:par>
                          <p:cTn id="14" fill="hold" nodeType="afterGroup">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623633"/>
                                        </p:tgtEl>
                                        <p:attrNameLst>
                                          <p:attrName>style.visibility</p:attrName>
                                        </p:attrNameLst>
                                      </p:cBhvr>
                                      <p:to>
                                        <p:strVal val="visible"/>
                                      </p:to>
                                    </p:set>
                                    <p:animEffect transition="in" filter="wipe(left)">
                                      <p:cBhvr>
                                        <p:cTn id="17" dur="2000"/>
                                        <p:tgtEl>
                                          <p:spTgt spid="623633"/>
                                        </p:tgtEl>
                                      </p:cBhvr>
                                    </p:animEffect>
                                  </p:childTnLst>
                                </p:cTn>
                              </p:par>
                            </p:childTnLst>
                          </p:cTn>
                        </p:par>
                        <p:par>
                          <p:cTn id="18" fill="hold" nodeType="afterGroup">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623634"/>
                                        </p:tgtEl>
                                        <p:attrNameLst>
                                          <p:attrName>style.visibility</p:attrName>
                                        </p:attrNameLst>
                                      </p:cBhvr>
                                      <p:to>
                                        <p:strVal val="visible"/>
                                      </p:to>
                                    </p:set>
                                    <p:animEffect transition="in" filter="wipe(left)">
                                      <p:cBhvr>
                                        <p:cTn id="21" dur="2000"/>
                                        <p:tgtEl>
                                          <p:spTgt spid="623634"/>
                                        </p:tgtEl>
                                      </p:cBhvr>
                                    </p:animEffect>
                                  </p:childTnLst>
                                </p:cTn>
                              </p:par>
                            </p:childTnLst>
                          </p:cTn>
                        </p:par>
                        <p:par>
                          <p:cTn id="22" fill="hold" nodeType="afterGroup">
                            <p:stCondLst>
                              <p:cond delay="6500"/>
                            </p:stCondLst>
                            <p:childTnLst>
                              <p:par>
                                <p:cTn id="23" presetID="22" presetClass="entr" presetSubtype="8" fill="hold" grpId="0" nodeType="afterEffect">
                                  <p:stCondLst>
                                    <p:cond delay="0"/>
                                  </p:stCondLst>
                                  <p:childTnLst>
                                    <p:set>
                                      <p:cBhvr>
                                        <p:cTn id="24" dur="1" fill="hold">
                                          <p:stCondLst>
                                            <p:cond delay="0"/>
                                          </p:stCondLst>
                                        </p:cTn>
                                        <p:tgtEl>
                                          <p:spTgt spid="623635"/>
                                        </p:tgtEl>
                                        <p:attrNameLst>
                                          <p:attrName>style.visibility</p:attrName>
                                        </p:attrNameLst>
                                      </p:cBhvr>
                                      <p:to>
                                        <p:strVal val="visible"/>
                                      </p:to>
                                    </p:set>
                                    <p:animEffect transition="in" filter="wipe(left)">
                                      <p:cBhvr>
                                        <p:cTn id="25" dur="2000"/>
                                        <p:tgtEl>
                                          <p:spTgt spid="623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25" grpId="0"/>
      <p:bldP spid="623632" grpId="0" animBg="1"/>
      <p:bldP spid="623633" grpId="0" animBg="1"/>
      <p:bldP spid="623634" grpId="0" animBg="1"/>
      <p:bldP spid="62363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152400" y="381000"/>
            <a:ext cx="5029200" cy="6124575"/>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14339" name="Line 3"/>
          <p:cNvSpPr>
            <a:spLocks noChangeShapeType="1"/>
          </p:cNvSpPr>
          <p:nvPr/>
        </p:nvSpPr>
        <p:spPr bwMode="auto">
          <a:xfrm>
            <a:off x="2130425" y="1684338"/>
            <a:ext cx="1073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0" name="Line 4"/>
          <p:cNvSpPr>
            <a:spLocks noChangeShapeType="1"/>
          </p:cNvSpPr>
          <p:nvPr/>
        </p:nvSpPr>
        <p:spPr bwMode="auto">
          <a:xfrm>
            <a:off x="1765300" y="2597150"/>
            <a:ext cx="1812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1" name="Line 5"/>
          <p:cNvSpPr>
            <a:spLocks noChangeShapeType="1"/>
          </p:cNvSpPr>
          <p:nvPr/>
        </p:nvSpPr>
        <p:spPr bwMode="auto">
          <a:xfrm>
            <a:off x="1355725" y="3606800"/>
            <a:ext cx="26384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2" name="Line 6"/>
          <p:cNvSpPr>
            <a:spLocks noChangeShapeType="1"/>
          </p:cNvSpPr>
          <p:nvPr/>
        </p:nvSpPr>
        <p:spPr bwMode="auto">
          <a:xfrm>
            <a:off x="523875" y="5592763"/>
            <a:ext cx="42862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3" name="Line 7"/>
          <p:cNvSpPr>
            <a:spLocks noChangeShapeType="1"/>
          </p:cNvSpPr>
          <p:nvPr/>
        </p:nvSpPr>
        <p:spPr bwMode="auto">
          <a:xfrm>
            <a:off x="901700" y="4679950"/>
            <a:ext cx="35448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24648" name="Text Box 8"/>
          <p:cNvSpPr txBox="1">
            <a:spLocks noChangeArrowheads="1"/>
          </p:cNvSpPr>
          <p:nvPr/>
        </p:nvSpPr>
        <p:spPr bwMode="auto">
          <a:xfrm>
            <a:off x="1828800" y="1138238"/>
            <a:ext cx="1676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600">
                <a:solidFill>
                  <a:srgbClr val="FF0000"/>
                </a:solidFill>
              </a:rPr>
              <a:t>Оценка</a:t>
            </a:r>
            <a:endParaRPr lang="en-US" sz="1600">
              <a:solidFill>
                <a:srgbClr val="FF0000"/>
              </a:solidFill>
            </a:endParaRPr>
          </a:p>
        </p:txBody>
      </p:sp>
      <p:sp>
        <p:nvSpPr>
          <p:cNvPr id="14345" name="Text Box 9"/>
          <p:cNvSpPr txBox="1">
            <a:spLocks noChangeArrowheads="1"/>
          </p:cNvSpPr>
          <p:nvPr/>
        </p:nvSpPr>
        <p:spPr bwMode="auto">
          <a:xfrm>
            <a:off x="1600200" y="1981200"/>
            <a:ext cx="2155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Синтез</a:t>
            </a:r>
            <a:endParaRPr lang="en-US">
              <a:solidFill>
                <a:srgbClr val="000040"/>
              </a:solidFill>
            </a:endParaRPr>
          </a:p>
        </p:txBody>
      </p:sp>
      <p:sp>
        <p:nvSpPr>
          <p:cNvPr id="14346" name="Text Box 10"/>
          <p:cNvSpPr txBox="1">
            <a:spLocks noChangeArrowheads="1"/>
          </p:cNvSpPr>
          <p:nvPr/>
        </p:nvSpPr>
        <p:spPr bwMode="auto">
          <a:xfrm>
            <a:off x="1350963" y="2981325"/>
            <a:ext cx="263207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Анализ</a:t>
            </a:r>
            <a:endParaRPr lang="en-US">
              <a:solidFill>
                <a:srgbClr val="000040"/>
              </a:solidFill>
            </a:endParaRPr>
          </a:p>
        </p:txBody>
      </p:sp>
      <p:sp>
        <p:nvSpPr>
          <p:cNvPr id="14347" name="Text Box 11"/>
          <p:cNvSpPr txBox="1">
            <a:spLocks noChangeArrowheads="1"/>
          </p:cNvSpPr>
          <p:nvPr/>
        </p:nvSpPr>
        <p:spPr bwMode="auto">
          <a:xfrm>
            <a:off x="1111250" y="4057650"/>
            <a:ext cx="31115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Использование</a:t>
            </a:r>
            <a:endParaRPr lang="en-US">
              <a:solidFill>
                <a:srgbClr val="000040"/>
              </a:solidFill>
            </a:endParaRPr>
          </a:p>
        </p:txBody>
      </p:sp>
      <p:sp>
        <p:nvSpPr>
          <p:cNvPr id="14348" name="Text Box 12"/>
          <p:cNvSpPr txBox="1">
            <a:spLocks noChangeArrowheads="1"/>
          </p:cNvSpPr>
          <p:nvPr/>
        </p:nvSpPr>
        <p:spPr bwMode="auto">
          <a:xfrm>
            <a:off x="871538" y="4957763"/>
            <a:ext cx="35909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Понимание</a:t>
            </a:r>
            <a:endParaRPr lang="en-US">
              <a:solidFill>
                <a:srgbClr val="000040"/>
              </a:solidFill>
            </a:endParaRPr>
          </a:p>
        </p:txBody>
      </p:sp>
      <p:sp>
        <p:nvSpPr>
          <p:cNvPr id="14349" name="Text Box 13"/>
          <p:cNvSpPr txBox="1">
            <a:spLocks noChangeArrowheads="1"/>
          </p:cNvSpPr>
          <p:nvPr/>
        </p:nvSpPr>
        <p:spPr bwMode="auto">
          <a:xfrm>
            <a:off x="871538" y="5848350"/>
            <a:ext cx="35909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a:solidFill>
                  <a:srgbClr val="000040"/>
                </a:solidFill>
              </a:rPr>
              <a:t>Знание</a:t>
            </a:r>
            <a:endParaRPr lang="en-US">
              <a:solidFill>
                <a:srgbClr val="000040"/>
              </a:solidFill>
            </a:endParaRPr>
          </a:p>
        </p:txBody>
      </p:sp>
      <p:sp>
        <p:nvSpPr>
          <p:cNvPr id="14350" name="Text Box 14"/>
          <p:cNvSpPr txBox="1">
            <a:spLocks noChangeArrowheads="1"/>
          </p:cNvSpPr>
          <p:nvPr/>
        </p:nvSpPr>
        <p:spPr bwMode="auto">
          <a:xfrm>
            <a:off x="5029200" y="304800"/>
            <a:ext cx="396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624656" name="AutoShape 16"/>
          <p:cNvSpPr>
            <a:spLocks/>
          </p:cNvSpPr>
          <p:nvPr/>
        </p:nvSpPr>
        <p:spPr bwMode="auto">
          <a:xfrm>
            <a:off x="3581400" y="342900"/>
            <a:ext cx="4876800" cy="952500"/>
          </a:xfrm>
          <a:prstGeom prst="borderCallout2">
            <a:avLst>
              <a:gd name="adj1" fmla="val 12000"/>
              <a:gd name="adj2" fmla="val -1565"/>
              <a:gd name="adj3" fmla="val 12000"/>
              <a:gd name="adj4" fmla="val -8856"/>
              <a:gd name="adj5" fmla="val 61167"/>
              <a:gd name="adj6" fmla="val -16440"/>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Суждение на основе имеющихся данных</a:t>
            </a:r>
          </a:p>
        </p:txBody>
      </p:sp>
      <p:sp>
        <p:nvSpPr>
          <p:cNvPr id="624657" name="AutoShape 17"/>
          <p:cNvSpPr>
            <a:spLocks/>
          </p:cNvSpPr>
          <p:nvPr/>
        </p:nvSpPr>
        <p:spPr bwMode="auto">
          <a:xfrm>
            <a:off x="4038600" y="1825625"/>
            <a:ext cx="4648200" cy="952500"/>
          </a:xfrm>
          <a:prstGeom prst="borderCallout2">
            <a:avLst>
              <a:gd name="adj1" fmla="val 12000"/>
              <a:gd name="adj2" fmla="val -1639"/>
              <a:gd name="adj3" fmla="val 12000"/>
              <a:gd name="adj4" fmla="val -3519"/>
              <a:gd name="adj5" fmla="val -39500"/>
              <a:gd name="adj6" fmla="val -21310"/>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Суждение на основе внешних критериев</a:t>
            </a:r>
          </a:p>
        </p:txBody>
      </p:sp>
      <p:sp>
        <p:nvSpPr>
          <p:cNvPr id="624658" name="AutoShape 18"/>
          <p:cNvSpPr>
            <a:spLocks/>
          </p:cNvSpPr>
          <p:nvPr/>
        </p:nvSpPr>
        <p:spPr bwMode="auto">
          <a:xfrm>
            <a:off x="4495800" y="3260725"/>
            <a:ext cx="4419600" cy="1131888"/>
          </a:xfrm>
          <a:prstGeom prst="borderCallout2">
            <a:avLst>
              <a:gd name="adj1" fmla="val 10097"/>
              <a:gd name="adj2" fmla="val -1722"/>
              <a:gd name="adj3" fmla="val 10097"/>
              <a:gd name="adj4" fmla="val -8190"/>
              <a:gd name="adj5" fmla="val -151333"/>
              <a:gd name="adj6" fmla="val -37426"/>
            </a:avLst>
          </a:prstGeom>
          <a:solidFill>
            <a:schemeClr val="bg1"/>
          </a:solidFill>
          <a:ln w="38100">
            <a:solidFill>
              <a:srgbClr val="FF0000"/>
            </a:solidFill>
            <a:miter lim="800000"/>
            <a:headEnd type="none" w="sm" len="sm"/>
            <a:tailEnd type="none" w="sm" len="sm"/>
          </a:ln>
        </p:spPr>
        <p:txBody>
          <a:bodyPr anchor="ctr"/>
          <a:lstStyle/>
          <a:p>
            <a:pPr algn="ctr" eaLnBrk="0" hangingPunct="0"/>
            <a:r>
              <a:rPr lang="ru-RU"/>
              <a:t>Видение различий между фактами и оценочными суждениями </a:t>
            </a:r>
          </a:p>
        </p:txBody>
      </p:sp>
    </p:spTree>
    <p:extLst>
      <p:ext uri="{BB962C8B-B14F-4D97-AF65-F5344CB8AC3E}">
        <p14:creationId xmlns:p14="http://schemas.microsoft.com/office/powerpoint/2010/main" val="28864879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24648"/>
                                        </p:tgtEl>
                                        <p:attrNameLst>
                                          <p:attrName>style.visibility</p:attrName>
                                        </p:attrNameLst>
                                      </p:cBhvr>
                                      <p:to>
                                        <p:strVal val="visible"/>
                                      </p:to>
                                    </p:set>
                                    <p:anim calcmode="lin" valueType="num">
                                      <p:cBhvr>
                                        <p:cTn id="7" dur="500" fill="hold"/>
                                        <p:tgtEl>
                                          <p:spTgt spid="624648"/>
                                        </p:tgtEl>
                                        <p:attrNameLst>
                                          <p:attrName>ppt_w</p:attrName>
                                        </p:attrNameLst>
                                      </p:cBhvr>
                                      <p:tavLst>
                                        <p:tav tm="0">
                                          <p:val>
                                            <p:fltVal val="0"/>
                                          </p:val>
                                        </p:tav>
                                        <p:tav tm="100000">
                                          <p:val>
                                            <p:strVal val="#ppt_w"/>
                                          </p:val>
                                        </p:tav>
                                      </p:tavLst>
                                    </p:anim>
                                    <p:anim calcmode="lin" valueType="num">
                                      <p:cBhvr>
                                        <p:cTn id="8" dur="500" fill="hold"/>
                                        <p:tgtEl>
                                          <p:spTgt spid="624648"/>
                                        </p:tgtEl>
                                        <p:attrNameLst>
                                          <p:attrName>ppt_h</p:attrName>
                                        </p:attrNameLst>
                                      </p:cBhvr>
                                      <p:tavLst>
                                        <p:tav tm="0">
                                          <p:val>
                                            <p:fltVal val="0"/>
                                          </p:val>
                                        </p:tav>
                                        <p:tav tm="100000">
                                          <p:val>
                                            <p:strVal val="#ppt_h"/>
                                          </p:val>
                                        </p:tav>
                                      </p:tavLst>
                                    </p:anim>
                                    <p:animEffect transition="in" filter="fade">
                                      <p:cBhvr>
                                        <p:cTn id="9" dur="500"/>
                                        <p:tgtEl>
                                          <p:spTgt spid="624648"/>
                                        </p:tgtEl>
                                      </p:cBhvr>
                                    </p:animEffect>
                                  </p:childTnLst>
                                </p:cTn>
                              </p:par>
                            </p:childTnLst>
                          </p:cTn>
                        </p:par>
                        <p:par>
                          <p:cTn id="10" fill="hold" nodeType="afterGroup">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24656"/>
                                        </p:tgtEl>
                                        <p:attrNameLst>
                                          <p:attrName>style.visibility</p:attrName>
                                        </p:attrNameLst>
                                      </p:cBhvr>
                                      <p:to>
                                        <p:strVal val="visible"/>
                                      </p:to>
                                    </p:set>
                                    <p:animEffect transition="in" filter="wipe(left)">
                                      <p:cBhvr>
                                        <p:cTn id="13" dur="2000"/>
                                        <p:tgtEl>
                                          <p:spTgt spid="624656"/>
                                        </p:tgtEl>
                                      </p:cBhvr>
                                    </p:animEffect>
                                  </p:childTnLst>
                                </p:cTn>
                              </p:par>
                            </p:childTnLst>
                          </p:cTn>
                        </p:par>
                        <p:par>
                          <p:cTn id="14" fill="hold" nodeType="afterGroup">
                            <p:stCondLst>
                              <p:cond delay="2500"/>
                            </p:stCondLst>
                            <p:childTnLst>
                              <p:par>
                                <p:cTn id="15" presetID="22" presetClass="entr" presetSubtype="8" fill="hold" grpId="0" nodeType="afterEffect">
                                  <p:stCondLst>
                                    <p:cond delay="0"/>
                                  </p:stCondLst>
                                  <p:childTnLst>
                                    <p:set>
                                      <p:cBhvr>
                                        <p:cTn id="16" dur="1" fill="hold">
                                          <p:stCondLst>
                                            <p:cond delay="0"/>
                                          </p:stCondLst>
                                        </p:cTn>
                                        <p:tgtEl>
                                          <p:spTgt spid="624657"/>
                                        </p:tgtEl>
                                        <p:attrNameLst>
                                          <p:attrName>style.visibility</p:attrName>
                                        </p:attrNameLst>
                                      </p:cBhvr>
                                      <p:to>
                                        <p:strVal val="visible"/>
                                      </p:to>
                                    </p:set>
                                    <p:animEffect transition="in" filter="wipe(left)">
                                      <p:cBhvr>
                                        <p:cTn id="17" dur="2000"/>
                                        <p:tgtEl>
                                          <p:spTgt spid="624657"/>
                                        </p:tgtEl>
                                      </p:cBhvr>
                                    </p:animEffect>
                                  </p:childTnLst>
                                </p:cTn>
                              </p:par>
                            </p:childTnLst>
                          </p:cTn>
                        </p:par>
                        <p:par>
                          <p:cTn id="18" fill="hold" nodeType="afterGroup">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624658"/>
                                        </p:tgtEl>
                                        <p:attrNameLst>
                                          <p:attrName>style.visibility</p:attrName>
                                        </p:attrNameLst>
                                      </p:cBhvr>
                                      <p:to>
                                        <p:strVal val="visible"/>
                                      </p:to>
                                    </p:set>
                                    <p:animEffect transition="in" filter="wipe(left)">
                                      <p:cBhvr>
                                        <p:cTn id="21" dur="2000"/>
                                        <p:tgtEl>
                                          <p:spTgt spid="624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8" grpId="0"/>
      <p:bldP spid="624656" grpId="0" animBg="1"/>
      <p:bldP spid="624657" grpId="0" animBg="1"/>
      <p:bldP spid="6246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1928794" y="142852"/>
            <a:ext cx="6215076" cy="857256"/>
          </a:xfrm>
        </p:spPr>
        <p:txBody>
          <a:bodyPr/>
          <a:lstStyle/>
          <a:p>
            <a:pPr algn="ctr">
              <a:buNone/>
            </a:pPr>
            <a:r>
              <a:rPr lang="ru-RU" altLang="zh-CN" sz="4000" b="1" dirty="0" smtClean="0">
                <a:ln w="18415" cmpd="sng">
                  <a:noFill/>
                  <a:prstDash val="solid"/>
                </a:ln>
                <a:solidFill>
                  <a:srgbClr val="FE0067"/>
                </a:solidFill>
                <a:latin typeface="Times New Roman" pitchFamily="18" charset="0"/>
                <a:cs typeface="Times New Roman" pitchFamily="18" charset="0"/>
              </a:rPr>
              <a:t>Целевой проект:</a:t>
            </a:r>
            <a:endParaRPr lang="zh-CN" altLang="en-US" sz="4000" dirty="0" smtClean="0">
              <a:solidFill>
                <a:srgbClr val="FE0067"/>
              </a:solidFill>
              <a:latin typeface="Times New Roman" pitchFamily="18" charset="0"/>
              <a:cs typeface="Times New Roman" pitchFamily="18" charset="0"/>
            </a:endParaRPr>
          </a:p>
          <a:p>
            <a:pPr>
              <a:buNone/>
            </a:pPr>
            <a:endParaRPr lang="zh-CN" altLang="en-US" sz="2800" dirty="0"/>
          </a:p>
        </p:txBody>
      </p:sp>
      <p:sp>
        <p:nvSpPr>
          <p:cNvPr id="3" name="文本占位符 3"/>
          <p:cNvSpPr txBox="1">
            <a:spLocks/>
          </p:cNvSpPr>
          <p:nvPr/>
        </p:nvSpPr>
        <p:spPr>
          <a:xfrm>
            <a:off x="251520" y="785794"/>
            <a:ext cx="8606728" cy="3795334"/>
          </a:xfrm>
          <a:prstGeom prst="rect">
            <a:avLst/>
          </a:prstGeom>
        </p:spPr>
        <p:txBody>
          <a:bodyPr/>
          <a:lstStyle/>
          <a:p>
            <a:pPr algn="ctr"/>
            <a:r>
              <a:rPr lang="kk-KZ" sz="4400" b="1" dirty="0" smtClean="0">
                <a:latin typeface="Times New Roman" pitchFamily="18" charset="0"/>
                <a:cs typeface="Times New Roman" pitchFamily="18" charset="0"/>
              </a:rPr>
              <a:t>Развитие методических компетенций педагогов ДОУ </a:t>
            </a:r>
          </a:p>
          <a:p>
            <a:pPr algn="ctr"/>
            <a:r>
              <a:rPr lang="kk-KZ" sz="4400" b="1" dirty="0" smtClean="0">
                <a:latin typeface="Times New Roman" pitchFamily="18" charset="0"/>
                <a:cs typeface="Times New Roman" pitchFamily="18" charset="0"/>
              </a:rPr>
              <a:t>в процессе реализации таксономии Блума в образовательном процессе</a:t>
            </a:r>
            <a:endParaRPr kumimoji="0" lang="zh-CN" altLang="en-US" sz="44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2" name="TextBox 1"/>
          <p:cNvSpPr txBox="1"/>
          <p:nvPr/>
        </p:nvSpPr>
        <p:spPr>
          <a:xfrm>
            <a:off x="4139952" y="6488668"/>
            <a:ext cx="500404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Бесчастнова И.А., методист ИМО УО г.Казани</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3562811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4"/>
          <p:cNvGrpSpPr>
            <a:grpSpLocks/>
          </p:cNvGrpSpPr>
          <p:nvPr/>
        </p:nvGrpSpPr>
        <p:grpSpPr bwMode="auto">
          <a:xfrm>
            <a:off x="152400" y="381000"/>
            <a:ext cx="5029200" cy="6248400"/>
            <a:chOff x="6840" y="1980"/>
            <a:chExt cx="3780" cy="2972"/>
          </a:xfrm>
        </p:grpSpPr>
        <p:grpSp>
          <p:nvGrpSpPr>
            <p:cNvPr id="15370" name="Group 5"/>
            <p:cNvGrpSpPr>
              <a:grpSpLocks/>
            </p:cNvGrpSpPr>
            <p:nvPr/>
          </p:nvGrpSpPr>
          <p:grpSpPr bwMode="auto">
            <a:xfrm>
              <a:off x="6840" y="1980"/>
              <a:ext cx="3780" cy="2913"/>
              <a:chOff x="6840" y="1980"/>
              <a:chExt cx="3780" cy="2913"/>
            </a:xfrm>
          </p:grpSpPr>
          <p:sp>
            <p:nvSpPr>
              <p:cNvPr id="15379" name="AutoShape 6"/>
              <p:cNvSpPr>
                <a:spLocks noChangeArrowheads="1"/>
              </p:cNvSpPr>
              <p:nvPr/>
            </p:nvSpPr>
            <p:spPr bwMode="auto">
              <a:xfrm>
                <a:off x="6840" y="1980"/>
                <a:ext cx="3780" cy="2913"/>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15380" name="Line 7"/>
              <p:cNvSpPr>
                <a:spLocks noChangeShapeType="1"/>
              </p:cNvSpPr>
              <p:nvPr/>
            </p:nvSpPr>
            <p:spPr bwMode="auto">
              <a:xfrm>
                <a:off x="8327" y="2600"/>
                <a:ext cx="8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81" name="Line 8"/>
              <p:cNvSpPr>
                <a:spLocks noChangeShapeType="1"/>
              </p:cNvSpPr>
              <p:nvPr/>
            </p:nvSpPr>
            <p:spPr bwMode="auto">
              <a:xfrm>
                <a:off x="8052" y="3034"/>
                <a:ext cx="1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9495" name="Line 9"/>
              <p:cNvSpPr>
                <a:spLocks noChangeShapeType="1"/>
              </p:cNvSpPr>
              <p:nvPr/>
            </p:nvSpPr>
            <p:spPr bwMode="auto">
              <a:xfrm>
                <a:off x="7744" y="3514"/>
                <a:ext cx="1983" cy="0"/>
              </a:xfrm>
              <a:prstGeom prst="line">
                <a:avLst/>
              </a:prstGeom>
              <a:noFill/>
              <a:ln w="76200">
                <a:solidFill>
                  <a:schemeClr val="bg1">
                    <a:lumMod val="75000"/>
                  </a:schemeClr>
                </a:solidFill>
                <a:round/>
                <a:headEnd/>
                <a:tailEnd/>
              </a:ln>
            </p:spPr>
            <p:txBody>
              <a:bodyPr/>
              <a:lstStyle/>
              <a:p>
                <a:pPr algn="ctr" eaLnBrk="0" hangingPunct="0">
                  <a:defRPr/>
                </a:pPr>
                <a:endParaRPr lang="ru-RU"/>
              </a:p>
            </p:txBody>
          </p:sp>
          <p:sp>
            <p:nvSpPr>
              <p:cNvPr id="15383" name="Line 10"/>
              <p:cNvSpPr>
                <a:spLocks noChangeShapeType="1"/>
              </p:cNvSpPr>
              <p:nvPr/>
            </p:nvSpPr>
            <p:spPr bwMode="auto">
              <a:xfrm>
                <a:off x="7119" y="4459"/>
                <a:ext cx="32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84" name="Line 11"/>
              <p:cNvSpPr>
                <a:spLocks noChangeShapeType="1"/>
              </p:cNvSpPr>
              <p:nvPr/>
            </p:nvSpPr>
            <p:spPr bwMode="auto">
              <a:xfrm>
                <a:off x="7403" y="4025"/>
                <a:ext cx="26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grpSp>
          <p:nvGrpSpPr>
            <p:cNvPr id="15371" name="Group 12"/>
            <p:cNvGrpSpPr>
              <a:grpSpLocks/>
            </p:cNvGrpSpPr>
            <p:nvPr/>
          </p:nvGrpSpPr>
          <p:grpSpPr bwMode="auto">
            <a:xfrm>
              <a:off x="7380" y="2340"/>
              <a:ext cx="2700" cy="2612"/>
              <a:chOff x="7380" y="2376"/>
              <a:chExt cx="2700" cy="2612"/>
            </a:xfrm>
          </p:grpSpPr>
          <p:sp>
            <p:nvSpPr>
              <p:cNvPr id="15372" name="Text Box 13"/>
              <p:cNvSpPr txBox="1">
                <a:spLocks noChangeArrowheads="1"/>
              </p:cNvSpPr>
              <p:nvPr/>
            </p:nvSpPr>
            <p:spPr bwMode="auto">
              <a:xfrm>
                <a:off x="8100" y="2376"/>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600"/>
                  <a:t>Оценка</a:t>
                </a:r>
                <a:endParaRPr lang="en-US" sz="1600"/>
              </a:p>
            </p:txBody>
          </p:sp>
          <p:grpSp>
            <p:nvGrpSpPr>
              <p:cNvPr id="15373" name="Group 14"/>
              <p:cNvGrpSpPr>
                <a:grpSpLocks/>
              </p:cNvGrpSpPr>
              <p:nvPr/>
            </p:nvGrpSpPr>
            <p:grpSpPr bwMode="auto">
              <a:xfrm>
                <a:off x="7380" y="2788"/>
                <a:ext cx="2700" cy="2200"/>
                <a:chOff x="7380" y="2788"/>
                <a:chExt cx="2700" cy="2200"/>
              </a:xfrm>
            </p:grpSpPr>
            <p:sp>
              <p:nvSpPr>
                <p:cNvPr id="15374" name="Text Box 15"/>
                <p:cNvSpPr txBox="1">
                  <a:spLocks noChangeArrowheads="1"/>
                </p:cNvSpPr>
                <p:nvPr/>
              </p:nvSpPr>
              <p:spPr bwMode="auto">
                <a:xfrm>
                  <a:off x="7920" y="2788"/>
                  <a:ext cx="16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Синтез</a:t>
                  </a:r>
                  <a:endParaRPr lang="en-US"/>
                </a:p>
              </p:txBody>
            </p:sp>
            <p:sp>
              <p:nvSpPr>
                <p:cNvPr id="15375" name="Text Box 16"/>
                <p:cNvSpPr txBox="1">
                  <a:spLocks noChangeArrowheads="1"/>
                </p:cNvSpPr>
                <p:nvPr/>
              </p:nvSpPr>
              <p:spPr bwMode="auto">
                <a:xfrm>
                  <a:off x="7740" y="3264"/>
                  <a:ext cx="19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Анализ</a:t>
                  </a:r>
                  <a:endParaRPr lang="en-US"/>
                </a:p>
              </p:txBody>
            </p:sp>
            <p:sp>
              <p:nvSpPr>
                <p:cNvPr id="15376" name="Text Box 17"/>
                <p:cNvSpPr txBox="1">
                  <a:spLocks noChangeArrowheads="1"/>
                </p:cNvSpPr>
                <p:nvPr/>
              </p:nvSpPr>
              <p:spPr bwMode="auto">
                <a:xfrm>
                  <a:off x="7560" y="3776"/>
                  <a:ext cx="2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Использование</a:t>
                  </a:r>
                  <a:endParaRPr lang="en-US"/>
                </a:p>
              </p:txBody>
            </p:sp>
            <p:sp>
              <p:nvSpPr>
                <p:cNvPr id="15377" name="Text Box 18"/>
                <p:cNvSpPr txBox="1">
                  <a:spLocks noChangeArrowheads="1"/>
                </p:cNvSpPr>
                <p:nvPr/>
              </p:nvSpPr>
              <p:spPr bwMode="auto">
                <a:xfrm>
                  <a:off x="7380" y="4204"/>
                  <a:ext cx="27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Понимание</a:t>
                  </a:r>
                  <a:endParaRPr lang="en-US"/>
                </a:p>
              </p:txBody>
            </p:sp>
            <p:sp>
              <p:nvSpPr>
                <p:cNvPr id="15378" name="Text Box 19"/>
                <p:cNvSpPr txBox="1">
                  <a:spLocks noChangeArrowheads="1"/>
                </p:cNvSpPr>
                <p:nvPr/>
              </p:nvSpPr>
              <p:spPr bwMode="auto">
                <a:xfrm>
                  <a:off x="7380" y="4628"/>
                  <a:ext cx="27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Знание</a:t>
                  </a:r>
                  <a:endParaRPr lang="en-US"/>
                </a:p>
              </p:txBody>
            </p:sp>
          </p:grpSp>
        </p:grpSp>
      </p:grpSp>
      <p:graphicFrame>
        <p:nvGraphicFramePr>
          <p:cNvPr id="590920" name="Group 72"/>
          <p:cNvGraphicFramePr>
            <a:graphicFrameLocks noGrp="1"/>
          </p:cNvGraphicFramePr>
          <p:nvPr>
            <p:ph idx="1"/>
          </p:nvPr>
        </p:nvGraphicFramePr>
        <p:xfrm>
          <a:off x="5334000" y="457201"/>
          <a:ext cx="3579813" cy="6019800"/>
        </p:xfrm>
        <a:graphic>
          <a:graphicData uri="http://schemas.openxmlformats.org/drawingml/2006/table">
            <a:tbl>
              <a:tblPr/>
              <a:tblGrid>
                <a:gridCol w="1193271"/>
                <a:gridCol w="1193271"/>
                <a:gridCol w="1193271"/>
              </a:tblGrid>
              <a:tr h="1174145">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ru-RU" sz="18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ru-RU"/>
                    </a:p>
                  </a:txBody>
                  <a:tcPr/>
                </a:tc>
                <a:tc hMerge="1">
                  <a:txBody>
                    <a:bodyPr/>
                    <a:lstStyle/>
                    <a:p>
                      <a:endParaRPr lang="ru-RU"/>
                    </a:p>
                  </a:txBody>
                  <a:tcPr/>
                </a:tc>
              </a:tr>
              <a:tr h="99383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2800" b="1" i="0" u="none" strike="noStrike" cap="none" normalizeH="0" baseline="0" dirty="0" smtClean="0">
                          <a:ln>
                            <a:noFill/>
                          </a:ln>
                          <a:solidFill>
                            <a:schemeClr val="tx1"/>
                          </a:solidFill>
                          <a:effectLst/>
                          <a:latin typeface="Arial" charset="0"/>
                        </a:rPr>
                        <a:t>компетенция</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ru-RU"/>
                    </a:p>
                  </a:txBody>
                  <a:tcPr/>
                </a:tc>
                <a:tc hMerge="1">
                  <a:txBody>
                    <a:bodyPr/>
                    <a:lstStyle/>
                    <a:p>
                      <a:endParaRPr lang="ru-RU"/>
                    </a:p>
                  </a:txBody>
                  <a:tcPr/>
                </a:tc>
              </a:tr>
              <a:tr h="524475">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III</a:t>
                      </a:r>
                      <a:endParaRPr kumimoji="0" lang="ru-RU"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III</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III</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576">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II</a:t>
                      </a:r>
                      <a:endParaRPr kumimoji="0" lang="ru-RU"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II</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II</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9576">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a:t>
                      </a:r>
                      <a:endParaRPr kumimoji="0" lang="ru-RU" sz="14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400" b="1" i="0" u="none" strike="noStrike" cap="none" normalizeH="0" baseline="0" dirty="0" smtClean="0">
                          <a:ln>
                            <a:noFill/>
                          </a:ln>
                          <a:solidFill>
                            <a:schemeClr val="tx1"/>
                          </a:solidFill>
                          <a:effectLst/>
                          <a:latin typeface="Arial" charset="0"/>
                        </a:rPr>
                        <a:t>Уровень </a:t>
                      </a:r>
                      <a:r>
                        <a:rPr kumimoji="0" lang="en-US" sz="1400" b="1" i="0" u="none" strike="noStrike" cap="none" normalizeH="0" baseline="0" dirty="0" smtClean="0">
                          <a:ln>
                            <a:noFill/>
                          </a:ln>
                          <a:solidFill>
                            <a:schemeClr val="tx1"/>
                          </a:solidFill>
                          <a:effectLst/>
                          <a:latin typeface="Arial" charset="0"/>
                        </a:rPr>
                        <a:t>I</a:t>
                      </a:r>
                      <a:endParaRPr kumimoji="0" lang="ru-RU" sz="14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228193">
                <a:tc gridSpan="3">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r>
                        <a:rPr kumimoji="0" lang="ru-RU" sz="1600" b="1" i="0" u="none" strike="noStrike" cap="none" normalizeH="0" baseline="0" dirty="0" smtClean="0">
                          <a:ln>
                            <a:noFill/>
                          </a:ln>
                          <a:solidFill>
                            <a:schemeClr val="tx1"/>
                          </a:solidFill>
                          <a:effectLst/>
                          <a:latin typeface="Arial" charset="0"/>
                        </a:rPr>
                        <a:t>Компетентность разрешения проблем</a:t>
                      </a:r>
                    </a:p>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endParaRPr kumimoji="0" lang="ru-RU"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endParaRPr kumimoji="0" lang="ru-RU"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r>
                        <a:rPr kumimoji="0" lang="ru-RU" sz="1600" b="1" i="0" u="none" strike="noStrike" cap="none" normalizeH="0" baseline="0" dirty="0" smtClean="0">
                          <a:ln>
                            <a:noFill/>
                          </a:ln>
                          <a:solidFill>
                            <a:schemeClr val="tx1"/>
                          </a:solidFill>
                          <a:effectLst/>
                          <a:latin typeface="Arial" charset="0"/>
                        </a:rPr>
                        <a:t>Информационная компетентность</a:t>
                      </a:r>
                    </a:p>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endParaRPr kumimoji="0" lang="ru-RU"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endParaRPr kumimoji="0" lang="ru-RU"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endParaRPr kumimoji="0" lang="ru-RU" sz="1600" b="1"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tx2"/>
                        </a:buClr>
                        <a:buSzPct val="80000"/>
                        <a:buFont typeface="Arial" pitchFamily="34" charset="0"/>
                        <a:buChar char="•"/>
                        <a:tabLst/>
                      </a:pPr>
                      <a:r>
                        <a:rPr kumimoji="0" lang="ru-RU" sz="1600" b="1" i="0" u="none" strike="noStrike" cap="none" normalizeH="0" baseline="0" dirty="0" smtClean="0">
                          <a:ln>
                            <a:noFill/>
                          </a:ln>
                          <a:solidFill>
                            <a:schemeClr val="tx1"/>
                          </a:solidFill>
                          <a:effectLst/>
                          <a:latin typeface="Arial" charset="0"/>
                        </a:rPr>
                        <a:t>Коммуникативная компетентность</a:t>
                      </a:r>
                    </a:p>
                  </a:txBody>
                  <a:tcPr vert="vert"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ru-RU"/>
                    </a:p>
                  </a:txBody>
                  <a:tcPr/>
                </a:tc>
                <a:tc hMerge="1">
                  <a:txBody>
                    <a:bodyPr/>
                    <a:lstStyle/>
                    <a:p>
                      <a:endParaRPr lang="ru-RU"/>
                    </a:p>
                  </a:txBody>
                  <a:tcPr/>
                </a:tc>
              </a:tr>
            </a:tbl>
          </a:graphicData>
        </a:graphic>
      </p:graphicFrame>
      <p:sp>
        <p:nvSpPr>
          <p:cNvPr id="15364" name="AutoShape 69"/>
          <p:cNvSpPr>
            <a:spLocks noChangeArrowheads="1"/>
          </p:cNvSpPr>
          <p:nvPr/>
        </p:nvSpPr>
        <p:spPr bwMode="auto">
          <a:xfrm>
            <a:off x="4419600" y="4114800"/>
            <a:ext cx="838200" cy="381000"/>
          </a:xfrm>
          <a:prstGeom prst="rightArrow">
            <a:avLst>
              <a:gd name="adj1" fmla="val 50000"/>
              <a:gd name="adj2" fmla="val 1375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15365" name="AutoShape 70"/>
          <p:cNvSpPr>
            <a:spLocks noChangeArrowheads="1"/>
          </p:cNvSpPr>
          <p:nvPr/>
        </p:nvSpPr>
        <p:spPr bwMode="auto">
          <a:xfrm rot="-5400000">
            <a:off x="2476500" y="3543300"/>
            <a:ext cx="533400" cy="152400"/>
          </a:xfrm>
          <a:prstGeom prst="rightArrow">
            <a:avLst>
              <a:gd name="adj1" fmla="val 50000"/>
              <a:gd name="adj2" fmla="val 875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15366" name="Text Box 73"/>
          <p:cNvSpPr txBox="1">
            <a:spLocks noChangeArrowheads="1"/>
          </p:cNvSpPr>
          <p:nvPr/>
        </p:nvSpPr>
        <p:spPr bwMode="auto">
          <a:xfrm>
            <a:off x="5334000" y="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15367" name="Text Box 74"/>
          <p:cNvSpPr txBox="1">
            <a:spLocks noChangeArrowheads="1"/>
          </p:cNvSpPr>
          <p:nvPr/>
        </p:nvSpPr>
        <p:spPr bwMode="auto">
          <a:xfrm>
            <a:off x="5257800" y="838200"/>
            <a:ext cx="365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r>
              <a:rPr lang="ru-RU">
                <a:solidFill>
                  <a:schemeClr val="tx2"/>
                </a:solidFill>
              </a:rPr>
              <a:t>Объект продуктивной деятельности</a:t>
            </a:r>
          </a:p>
        </p:txBody>
      </p:sp>
      <p:sp>
        <p:nvSpPr>
          <p:cNvPr id="15368" name="Text Box 74"/>
          <p:cNvSpPr txBox="1">
            <a:spLocks noChangeArrowheads="1"/>
          </p:cNvSpPr>
          <p:nvPr/>
        </p:nvSpPr>
        <p:spPr bwMode="auto">
          <a:xfrm>
            <a:off x="0" y="152400"/>
            <a:ext cx="5257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r>
              <a:rPr lang="ru-RU" sz="1800">
                <a:solidFill>
                  <a:schemeClr val="tx2"/>
                </a:solidFill>
              </a:rPr>
              <a:t>Предмет познавательной деятельности</a:t>
            </a:r>
          </a:p>
        </p:txBody>
      </p:sp>
      <p:sp>
        <p:nvSpPr>
          <p:cNvPr id="24" name="Прямоугольник 23"/>
          <p:cNvSpPr/>
          <p:nvPr/>
        </p:nvSpPr>
        <p:spPr bwMode="auto">
          <a:xfrm>
            <a:off x="152400" y="152400"/>
            <a:ext cx="5029200" cy="6553200"/>
          </a:xfrm>
          <a:prstGeom prst="rect">
            <a:avLst/>
          </a:prstGeom>
          <a:noFill/>
          <a:ln w="28575" cap="flat" cmpd="sng" algn="ctr">
            <a:solidFill>
              <a:schemeClr val="tx1">
                <a:lumMod val="95000"/>
              </a:schemeClr>
            </a:solidFill>
            <a:prstDash val="solid"/>
            <a:round/>
            <a:headEnd type="none" w="sm" len="sm"/>
            <a:tailEnd type="none" w="sm" len="sm"/>
          </a:ln>
          <a:effectLst/>
        </p:spPr>
        <p:txBody>
          <a:bodyPr wrap="none" anchor="ctr"/>
          <a:lstStyle/>
          <a:p>
            <a:pPr algn="ctr" eaLnBrk="0" hangingPunct="0">
              <a:defRPr/>
            </a:pPr>
            <a:endParaRPr lang="ru-RU"/>
          </a:p>
        </p:txBody>
      </p:sp>
    </p:spTree>
    <p:extLst>
      <p:ext uri="{BB962C8B-B14F-4D97-AF65-F5344CB8AC3E}">
        <p14:creationId xmlns:p14="http://schemas.microsoft.com/office/powerpoint/2010/main" val="26096061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4"/>
          <p:cNvGrpSpPr>
            <a:grpSpLocks/>
          </p:cNvGrpSpPr>
          <p:nvPr/>
        </p:nvGrpSpPr>
        <p:grpSpPr bwMode="auto">
          <a:xfrm>
            <a:off x="152400" y="381000"/>
            <a:ext cx="5029200" cy="6248400"/>
            <a:chOff x="6840" y="1980"/>
            <a:chExt cx="3780" cy="2972"/>
          </a:xfrm>
        </p:grpSpPr>
        <p:grpSp>
          <p:nvGrpSpPr>
            <p:cNvPr id="22555" name="Group 5"/>
            <p:cNvGrpSpPr>
              <a:grpSpLocks/>
            </p:cNvGrpSpPr>
            <p:nvPr/>
          </p:nvGrpSpPr>
          <p:grpSpPr bwMode="auto">
            <a:xfrm>
              <a:off x="6840" y="1980"/>
              <a:ext cx="3780" cy="2913"/>
              <a:chOff x="6840" y="1980"/>
              <a:chExt cx="3780" cy="2913"/>
            </a:xfrm>
          </p:grpSpPr>
          <p:sp>
            <p:nvSpPr>
              <p:cNvPr id="22564" name="AutoShape 6"/>
              <p:cNvSpPr>
                <a:spLocks noChangeArrowheads="1"/>
              </p:cNvSpPr>
              <p:nvPr/>
            </p:nvSpPr>
            <p:spPr bwMode="auto">
              <a:xfrm>
                <a:off x="6840" y="1980"/>
                <a:ext cx="3780" cy="2913"/>
              </a:xfrm>
              <a:prstGeom prst="triangle">
                <a:avLst>
                  <a:gd name="adj" fmla="val 50000"/>
                </a:avLst>
              </a:prstGeom>
              <a:solidFill>
                <a:srgbClr val="DDDDDD"/>
              </a:solidFill>
              <a:ln w="9525">
                <a:solidFill>
                  <a:srgbClr val="000000"/>
                </a:solidFill>
                <a:miter lim="800000"/>
                <a:headEnd/>
                <a:tailEnd/>
              </a:ln>
            </p:spPr>
            <p:txBody>
              <a:bodyPr/>
              <a:lstStyle/>
              <a:p>
                <a:pPr algn="ctr" eaLnBrk="0" hangingPunct="0"/>
                <a:endParaRPr lang="ru-RU"/>
              </a:p>
            </p:txBody>
          </p:sp>
          <p:sp>
            <p:nvSpPr>
              <p:cNvPr id="22565" name="Line 7"/>
              <p:cNvSpPr>
                <a:spLocks noChangeShapeType="1"/>
              </p:cNvSpPr>
              <p:nvPr/>
            </p:nvSpPr>
            <p:spPr bwMode="auto">
              <a:xfrm>
                <a:off x="8327" y="2600"/>
                <a:ext cx="80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6" name="Line 8"/>
              <p:cNvSpPr>
                <a:spLocks noChangeShapeType="1"/>
              </p:cNvSpPr>
              <p:nvPr/>
            </p:nvSpPr>
            <p:spPr bwMode="auto">
              <a:xfrm>
                <a:off x="8052" y="3034"/>
                <a:ext cx="13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7" name="Line 9"/>
              <p:cNvSpPr>
                <a:spLocks noChangeShapeType="1"/>
              </p:cNvSpPr>
              <p:nvPr/>
            </p:nvSpPr>
            <p:spPr bwMode="auto">
              <a:xfrm>
                <a:off x="7744" y="3514"/>
                <a:ext cx="198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8" name="Line 10"/>
              <p:cNvSpPr>
                <a:spLocks noChangeShapeType="1"/>
              </p:cNvSpPr>
              <p:nvPr/>
            </p:nvSpPr>
            <p:spPr bwMode="auto">
              <a:xfrm>
                <a:off x="7119" y="4459"/>
                <a:ext cx="322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2569" name="Line 11"/>
              <p:cNvSpPr>
                <a:spLocks noChangeShapeType="1"/>
              </p:cNvSpPr>
              <p:nvPr/>
            </p:nvSpPr>
            <p:spPr bwMode="auto">
              <a:xfrm>
                <a:off x="7403" y="4025"/>
                <a:ext cx="266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p>
            </p:txBody>
          </p:sp>
        </p:grpSp>
        <p:grpSp>
          <p:nvGrpSpPr>
            <p:cNvPr id="22556" name="Group 12"/>
            <p:cNvGrpSpPr>
              <a:grpSpLocks/>
            </p:cNvGrpSpPr>
            <p:nvPr/>
          </p:nvGrpSpPr>
          <p:grpSpPr bwMode="auto">
            <a:xfrm>
              <a:off x="7380" y="2340"/>
              <a:ext cx="2700" cy="2612"/>
              <a:chOff x="7380" y="2376"/>
              <a:chExt cx="2700" cy="2612"/>
            </a:xfrm>
          </p:grpSpPr>
          <p:sp>
            <p:nvSpPr>
              <p:cNvPr id="22557" name="Text Box 13"/>
              <p:cNvSpPr txBox="1">
                <a:spLocks noChangeArrowheads="1"/>
              </p:cNvSpPr>
              <p:nvPr/>
            </p:nvSpPr>
            <p:spPr bwMode="auto">
              <a:xfrm>
                <a:off x="8100" y="2376"/>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sz="1600"/>
                  <a:t>Оценка</a:t>
                </a:r>
                <a:endParaRPr lang="en-US" sz="1600"/>
              </a:p>
            </p:txBody>
          </p:sp>
          <p:grpSp>
            <p:nvGrpSpPr>
              <p:cNvPr id="22558" name="Group 14"/>
              <p:cNvGrpSpPr>
                <a:grpSpLocks/>
              </p:cNvGrpSpPr>
              <p:nvPr/>
            </p:nvGrpSpPr>
            <p:grpSpPr bwMode="auto">
              <a:xfrm>
                <a:off x="7380" y="2788"/>
                <a:ext cx="2700" cy="2200"/>
                <a:chOff x="7380" y="2788"/>
                <a:chExt cx="2700" cy="2200"/>
              </a:xfrm>
            </p:grpSpPr>
            <p:sp>
              <p:nvSpPr>
                <p:cNvPr id="22559" name="Text Box 15"/>
                <p:cNvSpPr txBox="1">
                  <a:spLocks noChangeArrowheads="1"/>
                </p:cNvSpPr>
                <p:nvPr/>
              </p:nvSpPr>
              <p:spPr bwMode="auto">
                <a:xfrm>
                  <a:off x="7920" y="2788"/>
                  <a:ext cx="162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Синтез</a:t>
                  </a:r>
                  <a:endParaRPr lang="en-US"/>
                </a:p>
              </p:txBody>
            </p:sp>
            <p:sp>
              <p:nvSpPr>
                <p:cNvPr id="22560" name="Text Box 16"/>
                <p:cNvSpPr txBox="1">
                  <a:spLocks noChangeArrowheads="1"/>
                </p:cNvSpPr>
                <p:nvPr/>
              </p:nvSpPr>
              <p:spPr bwMode="auto">
                <a:xfrm>
                  <a:off x="7740" y="3264"/>
                  <a:ext cx="198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dirty="0"/>
                    <a:t>Анализ</a:t>
                  </a:r>
                  <a:endParaRPr lang="en-US" dirty="0"/>
                </a:p>
              </p:txBody>
            </p:sp>
            <p:sp>
              <p:nvSpPr>
                <p:cNvPr id="22561" name="Text Box 17"/>
                <p:cNvSpPr txBox="1">
                  <a:spLocks noChangeArrowheads="1"/>
                </p:cNvSpPr>
                <p:nvPr/>
              </p:nvSpPr>
              <p:spPr bwMode="auto">
                <a:xfrm>
                  <a:off x="7560" y="3776"/>
                  <a:ext cx="234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dirty="0"/>
                    <a:t>Использование</a:t>
                  </a:r>
                  <a:endParaRPr lang="en-US" dirty="0"/>
                </a:p>
              </p:txBody>
            </p:sp>
            <p:sp>
              <p:nvSpPr>
                <p:cNvPr id="22562" name="Text Box 18"/>
                <p:cNvSpPr txBox="1">
                  <a:spLocks noChangeArrowheads="1"/>
                </p:cNvSpPr>
                <p:nvPr/>
              </p:nvSpPr>
              <p:spPr bwMode="auto">
                <a:xfrm>
                  <a:off x="7380" y="4204"/>
                  <a:ext cx="27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Понимание</a:t>
                  </a:r>
                  <a:endParaRPr lang="en-US"/>
                </a:p>
              </p:txBody>
            </p:sp>
            <p:sp>
              <p:nvSpPr>
                <p:cNvPr id="22563" name="Text Box 19"/>
                <p:cNvSpPr txBox="1">
                  <a:spLocks noChangeArrowheads="1"/>
                </p:cNvSpPr>
                <p:nvPr/>
              </p:nvSpPr>
              <p:spPr bwMode="auto">
                <a:xfrm>
                  <a:off x="7380" y="4628"/>
                  <a:ext cx="27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eaLnBrk="1" hangingPunct="1"/>
                  <a:r>
                    <a:rPr lang="ru-RU" b="0"/>
                    <a:t>Знание</a:t>
                  </a:r>
                  <a:endParaRPr lang="en-US"/>
                </a:p>
              </p:txBody>
            </p:sp>
          </p:grpSp>
        </p:grpSp>
      </p:grpSp>
      <p:graphicFrame>
        <p:nvGraphicFramePr>
          <p:cNvPr id="590920" name="Group 72"/>
          <p:cNvGraphicFramePr>
            <a:graphicFrameLocks noGrp="1"/>
          </p:cNvGraphicFramePr>
          <p:nvPr>
            <p:ph idx="1"/>
          </p:nvPr>
        </p:nvGraphicFramePr>
        <p:xfrm>
          <a:off x="5334000" y="609600"/>
          <a:ext cx="3579813" cy="6162675"/>
        </p:xfrm>
        <a:graphic>
          <a:graphicData uri="http://schemas.openxmlformats.org/drawingml/2006/table">
            <a:tbl>
              <a:tblPr/>
              <a:tblGrid>
                <a:gridCol w="3579813"/>
              </a:tblGrid>
              <a:tr h="914447">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800" b="1" i="0" u="none" strike="noStrike" cap="none" normalizeH="0" baseline="0" smtClean="0">
                          <a:ln>
                            <a:noFill/>
                          </a:ln>
                          <a:solidFill>
                            <a:schemeClr val="tx1"/>
                          </a:solidFill>
                          <a:effectLst/>
                          <a:latin typeface="Arial" charset="0"/>
                        </a:rPr>
                        <a:t>представить аргументы</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защитить точку зрения</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доказать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спрогнозировать</a:t>
                      </a:r>
                    </a:p>
                  </a:txBody>
                  <a:tcPr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09667">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800" b="1" i="0" u="none" strike="noStrike" cap="none" normalizeH="0" baseline="0" smtClean="0">
                          <a:ln>
                            <a:noFill/>
                          </a:ln>
                          <a:solidFill>
                            <a:schemeClr val="tx1"/>
                          </a:solidFill>
                          <a:effectLst/>
                          <a:latin typeface="Arial" charset="0"/>
                        </a:rPr>
                        <a:t>создать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придумать дизайн</a:t>
                      </a:r>
                      <a:r>
                        <a:rPr kumimoji="0" lang="en-US" sz="1800" b="1" i="0" u="none" strike="noStrike" cap="none" normalizeH="0" baseline="0" smtClean="0">
                          <a:ln>
                            <a:noFill/>
                          </a:ln>
                          <a:solidFill>
                            <a:schemeClr val="tx1"/>
                          </a:solidFill>
                          <a:effectLst/>
                          <a:latin typeface="Arial" charset="0"/>
                        </a:rPr>
                        <a:t>,</a:t>
                      </a:r>
                      <a:r>
                        <a:rPr kumimoji="0" lang="ru-RU" sz="1800" b="1" i="0" u="none" strike="noStrike" cap="none" normalizeH="0" baseline="0" smtClean="0">
                          <a:ln>
                            <a:noFill/>
                          </a:ln>
                          <a:solidFill>
                            <a:schemeClr val="tx1"/>
                          </a:solidFill>
                          <a:effectLst/>
                          <a:latin typeface="Arial" charset="0"/>
                        </a:rPr>
                        <a:t> разработать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составить план</a:t>
                      </a:r>
                    </a:p>
                  </a:txBody>
                  <a:tcPr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88781">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800" b="1" i="0" u="none" strike="noStrike" cap="none" normalizeH="0" baseline="0" smtClean="0">
                          <a:ln>
                            <a:noFill/>
                          </a:ln>
                          <a:solidFill>
                            <a:schemeClr val="tx1"/>
                          </a:solidFill>
                          <a:effectLst/>
                          <a:latin typeface="Arial" charset="0"/>
                        </a:rPr>
                        <a:t>проанализировать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проверить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провести эксперимент</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организовать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сравнить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выявить различия</a:t>
                      </a:r>
                    </a:p>
                  </a:txBody>
                  <a:tcPr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12877">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800" b="1" i="0" u="none" strike="noStrike" cap="none" normalizeH="0" baseline="0" smtClean="0">
                          <a:ln>
                            <a:noFill/>
                          </a:ln>
                          <a:solidFill>
                            <a:schemeClr val="tx1"/>
                          </a:solidFill>
                          <a:effectLst/>
                          <a:latin typeface="Arial" charset="0"/>
                        </a:rPr>
                        <a:t>применить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проиллюстрировать, решить</a:t>
                      </a:r>
                    </a:p>
                  </a:txBody>
                  <a:tcPr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17693">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800" b="1" i="0" u="none" strike="noStrike" cap="none" normalizeH="0" baseline="0" smtClean="0">
                          <a:ln>
                            <a:noFill/>
                          </a:ln>
                          <a:solidFill>
                            <a:schemeClr val="tx1"/>
                          </a:solidFill>
                          <a:effectLst/>
                          <a:latin typeface="Arial" charset="0"/>
                        </a:rPr>
                        <a:t>описать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объяснить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определить признаки</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сформулировать по-другому </a:t>
                      </a:r>
                    </a:p>
                  </a:txBody>
                  <a:tcPr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19210">
                <a:tc>
                  <a:txBody>
                    <a:body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ru-RU" sz="1800" b="1" i="0" u="none" strike="noStrike" cap="none" normalizeH="0" baseline="0" smtClean="0">
                          <a:ln>
                            <a:noFill/>
                          </a:ln>
                          <a:solidFill>
                            <a:schemeClr val="tx1"/>
                          </a:solidFill>
                          <a:effectLst/>
                          <a:latin typeface="Arial" charset="0"/>
                        </a:rPr>
                        <a:t>составить список</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выделить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рассказать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показать</a:t>
                      </a:r>
                      <a:r>
                        <a:rPr kumimoji="0" lang="en-US" sz="1800" b="1" i="0" u="none" strike="noStrike" cap="none" normalizeH="0" baseline="0" smtClean="0">
                          <a:ln>
                            <a:noFill/>
                          </a:ln>
                          <a:solidFill>
                            <a:schemeClr val="tx1"/>
                          </a:solidFill>
                          <a:effectLst/>
                          <a:latin typeface="Arial" charset="0"/>
                        </a:rPr>
                        <a:t>, </a:t>
                      </a:r>
                      <a:r>
                        <a:rPr kumimoji="0" lang="ru-RU" sz="1800" b="1" i="0" u="none" strike="noStrike" cap="none" normalizeH="0" baseline="0" smtClean="0">
                          <a:ln>
                            <a:noFill/>
                          </a:ln>
                          <a:solidFill>
                            <a:schemeClr val="tx1"/>
                          </a:solidFill>
                          <a:effectLst/>
                          <a:latin typeface="Arial" charset="0"/>
                        </a:rPr>
                        <a:t>назвать</a:t>
                      </a:r>
                    </a:p>
                  </a:txBody>
                  <a:tcPr marT="45722" marB="45722"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2547" name="AutoShape 66"/>
          <p:cNvSpPr>
            <a:spLocks noChangeArrowheads="1"/>
          </p:cNvSpPr>
          <p:nvPr/>
        </p:nvSpPr>
        <p:spPr bwMode="auto">
          <a:xfrm>
            <a:off x="3657600" y="1066800"/>
            <a:ext cx="1295400" cy="152400"/>
          </a:xfrm>
          <a:prstGeom prst="rightArrow">
            <a:avLst>
              <a:gd name="adj1" fmla="val 50000"/>
              <a:gd name="adj2" fmla="val 2125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22548" name="AutoShape 67"/>
          <p:cNvSpPr>
            <a:spLocks noChangeArrowheads="1"/>
          </p:cNvSpPr>
          <p:nvPr/>
        </p:nvSpPr>
        <p:spPr bwMode="auto">
          <a:xfrm>
            <a:off x="3810000" y="1905000"/>
            <a:ext cx="1219200" cy="152400"/>
          </a:xfrm>
          <a:prstGeom prst="rightArrow">
            <a:avLst>
              <a:gd name="adj1" fmla="val 50000"/>
              <a:gd name="adj2" fmla="val 2000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22549" name="AutoShape 68"/>
          <p:cNvSpPr>
            <a:spLocks noChangeArrowheads="1"/>
          </p:cNvSpPr>
          <p:nvPr/>
        </p:nvSpPr>
        <p:spPr bwMode="auto">
          <a:xfrm>
            <a:off x="3962400" y="2895600"/>
            <a:ext cx="1143000" cy="152400"/>
          </a:xfrm>
          <a:prstGeom prst="rightArrow">
            <a:avLst>
              <a:gd name="adj1" fmla="val 50000"/>
              <a:gd name="adj2" fmla="val 1875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22550" name="AutoShape 69"/>
          <p:cNvSpPr>
            <a:spLocks noChangeArrowheads="1"/>
          </p:cNvSpPr>
          <p:nvPr/>
        </p:nvSpPr>
        <p:spPr bwMode="auto">
          <a:xfrm>
            <a:off x="4267200" y="3810000"/>
            <a:ext cx="838200" cy="152400"/>
          </a:xfrm>
          <a:prstGeom prst="rightArrow">
            <a:avLst>
              <a:gd name="adj1" fmla="val 50000"/>
              <a:gd name="adj2" fmla="val 1375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22551" name="AutoShape 70"/>
          <p:cNvSpPr>
            <a:spLocks noChangeArrowheads="1"/>
          </p:cNvSpPr>
          <p:nvPr/>
        </p:nvSpPr>
        <p:spPr bwMode="auto">
          <a:xfrm>
            <a:off x="4724400" y="5029200"/>
            <a:ext cx="533400" cy="152400"/>
          </a:xfrm>
          <a:prstGeom prst="rightArrow">
            <a:avLst>
              <a:gd name="adj1" fmla="val 50000"/>
              <a:gd name="adj2" fmla="val 875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22552" name="AutoShape 71"/>
          <p:cNvSpPr>
            <a:spLocks noChangeArrowheads="1"/>
          </p:cNvSpPr>
          <p:nvPr/>
        </p:nvSpPr>
        <p:spPr bwMode="auto">
          <a:xfrm>
            <a:off x="5067300" y="6096000"/>
            <a:ext cx="228600" cy="152400"/>
          </a:xfrm>
          <a:prstGeom prst="rightArrow">
            <a:avLst>
              <a:gd name="adj1" fmla="val 50000"/>
              <a:gd name="adj2" fmla="val 37500"/>
            </a:avLst>
          </a:prstGeom>
          <a:solidFill>
            <a:srgbClr val="E6A502"/>
          </a:solidFill>
          <a:ln w="12700">
            <a:solidFill>
              <a:schemeClr val="tx1"/>
            </a:solidFill>
            <a:miter lim="800000"/>
            <a:headEnd type="none" w="sm" len="sm"/>
            <a:tailEnd type="none" w="sm" len="sm"/>
          </a:ln>
        </p:spPr>
        <p:txBody>
          <a:bodyPr wrap="none" anchor="ctr"/>
          <a:lstStyle/>
          <a:p>
            <a:pPr algn="ctr" eaLnBrk="0" hangingPunct="0"/>
            <a:endParaRPr lang="ru-RU"/>
          </a:p>
        </p:txBody>
      </p:sp>
      <p:sp>
        <p:nvSpPr>
          <p:cNvPr id="22553" name="Text Box 73"/>
          <p:cNvSpPr txBox="1">
            <a:spLocks noChangeArrowheads="1"/>
          </p:cNvSpPr>
          <p:nvPr/>
        </p:nvSpPr>
        <p:spPr bwMode="auto">
          <a:xfrm>
            <a:off x="5334000" y="0"/>
            <a:ext cx="3581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endParaRPr lang="ru-RU"/>
          </a:p>
        </p:txBody>
      </p:sp>
      <p:sp>
        <p:nvSpPr>
          <p:cNvPr id="22554" name="Text Box 74"/>
          <p:cNvSpPr txBox="1">
            <a:spLocks noChangeArrowheads="1"/>
          </p:cNvSpPr>
          <p:nvPr/>
        </p:nvSpPr>
        <p:spPr bwMode="auto">
          <a:xfrm>
            <a:off x="5257800" y="136525"/>
            <a:ext cx="365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ctr">
              <a:spcBef>
                <a:spcPct val="50000"/>
              </a:spcBef>
            </a:pPr>
            <a:r>
              <a:rPr lang="ru-RU">
                <a:solidFill>
                  <a:schemeClr val="tx2"/>
                </a:solidFill>
              </a:rPr>
              <a:t>Примеры заданий</a:t>
            </a:r>
          </a:p>
        </p:txBody>
      </p:sp>
    </p:spTree>
    <p:extLst>
      <p:ext uri="{BB962C8B-B14F-4D97-AF65-F5344CB8AC3E}">
        <p14:creationId xmlns:p14="http://schemas.microsoft.com/office/powerpoint/2010/main" val="407948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newtonew.com/uploads/ckeditor/bloom-verbs.jpg"/>
          <p:cNvPicPr>
            <a:picLocks noChangeAspect="1" noChangeArrowheads="1"/>
          </p:cNvPicPr>
          <p:nvPr/>
        </p:nvPicPr>
        <p:blipFill>
          <a:blip r:embed="rId2" cstate="print"/>
          <a:srcRect/>
          <a:stretch>
            <a:fillRect/>
          </a:stretch>
        </p:blipFill>
        <p:spPr bwMode="auto">
          <a:xfrm>
            <a:off x="0" y="0"/>
            <a:ext cx="3143240" cy="6858000"/>
          </a:xfrm>
          <a:prstGeom prst="rect">
            <a:avLst/>
          </a:prstGeom>
          <a:noFill/>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66604"/>
            <a:ext cx="564832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newtonew.com/uploads/ckeditor/bloom-verbs.jpg"/>
          <p:cNvPicPr>
            <a:picLocks noChangeAspect="1" noChangeArrowheads="1"/>
          </p:cNvPicPr>
          <p:nvPr/>
        </p:nvPicPr>
        <p:blipFill>
          <a:blip r:embed="rId2" cstate="print"/>
          <a:srcRect/>
          <a:stretch>
            <a:fillRect/>
          </a:stretch>
        </p:blipFill>
        <p:spPr bwMode="auto">
          <a:xfrm>
            <a:off x="0" y="0"/>
            <a:ext cx="2540000" cy="6858000"/>
          </a:xfrm>
          <a:prstGeom prst="rect">
            <a:avLst/>
          </a:prstGeom>
          <a:noFill/>
        </p:spPr>
      </p:pic>
      <p:graphicFrame>
        <p:nvGraphicFramePr>
          <p:cNvPr id="4" name="Таблица 3"/>
          <p:cNvGraphicFramePr>
            <a:graphicFrameLocks noGrp="1"/>
          </p:cNvGraphicFramePr>
          <p:nvPr>
            <p:extLst>
              <p:ext uri="{D42A27DB-BD31-4B8C-83A1-F6EECF244321}">
                <p14:modId xmlns:p14="http://schemas.microsoft.com/office/powerpoint/2010/main" val="768333626"/>
              </p:ext>
            </p:extLst>
          </p:nvPr>
        </p:nvGraphicFramePr>
        <p:xfrm>
          <a:off x="2540000" y="0"/>
          <a:ext cx="6604000" cy="3386390"/>
        </p:xfrm>
        <a:graphic>
          <a:graphicData uri="http://schemas.openxmlformats.org/drawingml/2006/table">
            <a:tbl>
              <a:tblPr>
                <a:tableStyleId>{08FB837D-C827-4EFA-A057-4D05807E0F7C}</a:tableStyleId>
              </a:tblPr>
              <a:tblGrid>
                <a:gridCol w="851303"/>
                <a:gridCol w="1315650"/>
                <a:gridCol w="4437047"/>
              </a:tblGrid>
              <a:tr h="260492">
                <a:tc>
                  <a:txBody>
                    <a:bodyPr/>
                    <a:lstStyle/>
                    <a:p>
                      <a:pPr algn="ctr">
                        <a:lnSpc>
                          <a:spcPct val="115000"/>
                        </a:lnSpc>
                        <a:spcAft>
                          <a:spcPts val="0"/>
                        </a:spcAft>
                      </a:pPr>
                      <a:r>
                        <a:rPr lang="ru-RU" sz="1400" b="1" dirty="0"/>
                        <a:t>Навык</a:t>
                      </a:r>
                      <a:endParaRPr lang="ru-RU" sz="1400" b="1" dirty="0">
                        <a:latin typeface="Calibri"/>
                        <a:ea typeface="Calibri"/>
                        <a:cs typeface="Times New Roman"/>
                      </a:endParaRPr>
                    </a:p>
                  </a:txBody>
                  <a:tcPr marL="68580" marR="68580" marT="0" marB="0"/>
                </a:tc>
                <a:tc>
                  <a:txBody>
                    <a:bodyPr/>
                    <a:lstStyle/>
                    <a:p>
                      <a:pPr algn="ctr">
                        <a:lnSpc>
                          <a:spcPct val="115000"/>
                        </a:lnSpc>
                        <a:spcAft>
                          <a:spcPts val="0"/>
                        </a:spcAft>
                      </a:pPr>
                      <a:r>
                        <a:rPr lang="ru-RU" sz="1400" b="1"/>
                        <a:t>Определение</a:t>
                      </a:r>
                      <a:endParaRPr lang="ru-RU" sz="1400" b="1">
                        <a:latin typeface="Calibri"/>
                        <a:ea typeface="Calibri"/>
                        <a:cs typeface="Times New Roman"/>
                      </a:endParaRPr>
                    </a:p>
                  </a:txBody>
                  <a:tcPr marL="68580" marR="68580" marT="0" marB="0"/>
                </a:tc>
                <a:tc>
                  <a:txBody>
                    <a:bodyPr/>
                    <a:lstStyle/>
                    <a:p>
                      <a:pPr algn="ctr">
                        <a:lnSpc>
                          <a:spcPct val="115000"/>
                        </a:lnSpc>
                        <a:spcAft>
                          <a:spcPts val="0"/>
                        </a:spcAft>
                      </a:pPr>
                      <a:r>
                        <a:rPr lang="ru-RU" sz="1400" b="1" dirty="0"/>
                        <a:t>Ключевые слова</a:t>
                      </a:r>
                      <a:endParaRPr lang="ru-RU" sz="1400" b="1" dirty="0">
                        <a:latin typeface="Calibri"/>
                        <a:ea typeface="Calibri"/>
                        <a:cs typeface="Times New Roman"/>
                      </a:endParaRPr>
                    </a:p>
                  </a:txBody>
                  <a:tcPr marL="68580" marR="68580" marT="0" marB="0"/>
                </a:tc>
              </a:tr>
              <a:tr h="3125898">
                <a:tc>
                  <a:txBody>
                    <a:bodyPr/>
                    <a:lstStyle/>
                    <a:p>
                      <a:pPr algn="just">
                        <a:lnSpc>
                          <a:spcPct val="115000"/>
                        </a:lnSpc>
                        <a:spcAft>
                          <a:spcPts val="0"/>
                        </a:spcAft>
                      </a:pPr>
                      <a:r>
                        <a:rPr lang="ru-RU" sz="1400" dirty="0"/>
                        <a:t>Знание</a:t>
                      </a:r>
                      <a:endParaRPr lang="ru-RU" sz="14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t>Припоминание информации</a:t>
                      </a:r>
                      <a:endParaRPr lang="ru-RU" sz="14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t>Систематизировать,  собирать, определить, описать, воспроизвести, перечислить,</a:t>
                      </a:r>
                    </a:p>
                    <a:p>
                      <a:pPr>
                        <a:lnSpc>
                          <a:spcPct val="115000"/>
                        </a:lnSpc>
                        <a:spcAft>
                          <a:spcPts val="0"/>
                        </a:spcAft>
                      </a:pPr>
                      <a:r>
                        <a:rPr lang="ru-RU" sz="1400" dirty="0"/>
                        <a:t>проанализировать, установить,</a:t>
                      </a:r>
                    </a:p>
                    <a:p>
                      <a:pPr>
                        <a:lnSpc>
                          <a:spcPct val="115000"/>
                        </a:lnSpc>
                        <a:spcAft>
                          <a:spcPts val="0"/>
                        </a:spcAft>
                      </a:pPr>
                      <a:r>
                        <a:rPr lang="ru-RU" sz="1400" dirty="0" err="1"/>
                        <a:t>категоризировать</a:t>
                      </a:r>
                      <a:r>
                        <a:rPr lang="ru-RU" sz="1400" dirty="0"/>
                        <a:t>, запоминать,</a:t>
                      </a:r>
                    </a:p>
                    <a:p>
                      <a:pPr>
                        <a:lnSpc>
                          <a:spcPct val="115000"/>
                        </a:lnSpc>
                        <a:spcAft>
                          <a:spcPts val="0"/>
                        </a:spcAft>
                      </a:pPr>
                      <a:r>
                        <a:rPr lang="ru-RU" sz="1400" dirty="0"/>
                        <a:t>назвать, упорядочить,</a:t>
                      </a:r>
                    </a:p>
                    <a:p>
                      <a:pPr>
                        <a:lnSpc>
                          <a:spcPct val="115000"/>
                        </a:lnSpc>
                        <a:spcAft>
                          <a:spcPts val="0"/>
                        </a:spcAft>
                      </a:pPr>
                      <a:r>
                        <a:rPr lang="ru-RU" sz="1400" dirty="0"/>
                        <a:t>обрисовать, представить,</a:t>
                      </a:r>
                    </a:p>
                    <a:p>
                      <a:pPr>
                        <a:lnSpc>
                          <a:spcPct val="115000"/>
                        </a:lnSpc>
                        <a:spcAft>
                          <a:spcPts val="0"/>
                        </a:spcAft>
                      </a:pPr>
                      <a:r>
                        <a:rPr lang="ru-RU" sz="1400" dirty="0"/>
                        <a:t>ссылаться, вспомнить,</a:t>
                      </a:r>
                    </a:p>
                    <a:p>
                      <a:pPr>
                        <a:lnSpc>
                          <a:spcPct val="115000"/>
                        </a:lnSpc>
                        <a:spcAft>
                          <a:spcPts val="0"/>
                        </a:spcAft>
                      </a:pPr>
                      <a:r>
                        <a:rPr lang="ru-RU" sz="1400" dirty="0"/>
                        <a:t>распознавать, фиксировать,</a:t>
                      </a:r>
                    </a:p>
                    <a:p>
                      <a:pPr>
                        <a:lnSpc>
                          <a:spcPct val="115000"/>
                        </a:lnSpc>
                        <a:spcAft>
                          <a:spcPts val="0"/>
                        </a:spcAft>
                      </a:pPr>
                      <a:r>
                        <a:rPr lang="ru-RU" sz="1400" dirty="0"/>
                        <a:t>рассказать, соотнести,</a:t>
                      </a:r>
                    </a:p>
                    <a:p>
                      <a:pPr>
                        <a:lnSpc>
                          <a:spcPct val="115000"/>
                        </a:lnSpc>
                        <a:spcAft>
                          <a:spcPts val="0"/>
                        </a:spcAft>
                      </a:pPr>
                      <a:r>
                        <a:rPr lang="ru-RU" sz="1400" dirty="0"/>
                        <a:t>повторить, воспроизвести,</a:t>
                      </a:r>
                    </a:p>
                    <a:p>
                      <a:pPr>
                        <a:lnSpc>
                          <a:spcPct val="115000"/>
                        </a:lnSpc>
                        <a:spcAft>
                          <a:spcPts val="0"/>
                        </a:spcAft>
                      </a:pPr>
                      <a:r>
                        <a:rPr lang="ru-RU" sz="1400" dirty="0"/>
                        <a:t>показать, сформулировать,</a:t>
                      </a:r>
                    </a:p>
                    <a:p>
                      <a:pPr>
                        <a:lnSpc>
                          <a:spcPct val="115000"/>
                        </a:lnSpc>
                        <a:spcAft>
                          <a:spcPts val="0"/>
                        </a:spcAft>
                      </a:pPr>
                      <a:r>
                        <a:rPr lang="ru-RU" sz="1400" dirty="0"/>
                        <a:t>табулировать, сообщить.</a:t>
                      </a:r>
                      <a:endParaRPr lang="ru-RU" sz="1400" dirty="0">
                        <a:latin typeface="Calibri"/>
                        <a:ea typeface="Calibri"/>
                        <a:cs typeface="Times New Roman"/>
                      </a:endParaRPr>
                    </a:p>
                  </a:txBody>
                  <a:tcPr marL="68580" marR="68580" marT="0" marB="0"/>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335008887"/>
              </p:ext>
            </p:extLst>
          </p:nvPr>
        </p:nvGraphicFramePr>
        <p:xfrm>
          <a:off x="2786050" y="3573016"/>
          <a:ext cx="6167438" cy="2859456"/>
        </p:xfrm>
        <a:graphic>
          <a:graphicData uri="http://schemas.openxmlformats.org/drawingml/2006/table">
            <a:tbl>
              <a:tblPr>
                <a:tableStyleId>{69C7853C-536D-4A76-A0AE-DD22124D55A5}</a:tableStyleId>
              </a:tblPr>
              <a:tblGrid>
                <a:gridCol w="6167438"/>
              </a:tblGrid>
              <a:tr h="2859456">
                <a:tc>
                  <a:txBody>
                    <a:bodyPr/>
                    <a:lstStyle/>
                    <a:p>
                      <a:pPr lvl="0">
                        <a:buFont typeface="Arial" pitchFamily="34" charset="0"/>
                        <a:buChar char="•"/>
                      </a:pPr>
                      <a:r>
                        <a:rPr lang="ru-RU" sz="2200" kern="1200" dirty="0" smtClean="0">
                          <a:solidFill>
                            <a:schemeClr val="dk1"/>
                          </a:solidFill>
                          <a:latin typeface="+mn-lt"/>
                          <a:ea typeface="+mn-ea"/>
                          <a:cs typeface="+mn-cs"/>
                        </a:rPr>
                        <a:t> Из чего сделала</a:t>
                      </a:r>
                      <a:r>
                        <a:rPr lang="ru-RU" sz="2200" kern="1200" baseline="0" dirty="0" smtClean="0">
                          <a:solidFill>
                            <a:schemeClr val="dk1"/>
                          </a:solidFill>
                          <a:latin typeface="+mn-lt"/>
                          <a:ea typeface="+mn-ea"/>
                          <a:cs typeface="+mn-cs"/>
                        </a:rPr>
                        <a:t> бабка Колобка?</a:t>
                      </a:r>
                    </a:p>
                    <a:p>
                      <a:pPr lvl="0">
                        <a:buFont typeface="Arial" pitchFamily="34" charset="0"/>
                        <a:buChar char="•"/>
                      </a:pPr>
                      <a:r>
                        <a:rPr lang="ru-RU" sz="2200" kern="1200" baseline="0" dirty="0" smtClean="0">
                          <a:solidFill>
                            <a:schemeClr val="dk1"/>
                          </a:solidFill>
                          <a:latin typeface="+mn-lt"/>
                          <a:ea typeface="+mn-ea"/>
                          <a:cs typeface="+mn-cs"/>
                        </a:rPr>
                        <a:t>Кого встретил Колобок в лесу?</a:t>
                      </a:r>
                    </a:p>
                    <a:p>
                      <a:pPr lvl="0">
                        <a:buFont typeface="Arial" pitchFamily="34" charset="0"/>
                        <a:buChar char="•"/>
                      </a:pPr>
                      <a:r>
                        <a:rPr lang="ru-RU" sz="2200" kern="1200" baseline="0" dirty="0" smtClean="0">
                          <a:solidFill>
                            <a:schemeClr val="dk1"/>
                          </a:solidFill>
                          <a:latin typeface="+mn-lt"/>
                          <a:ea typeface="+mn-ea"/>
                          <a:cs typeface="+mn-cs"/>
                        </a:rPr>
                        <a:t>Какую песенку пел Колобок медведю?</a:t>
                      </a:r>
                      <a:endParaRPr lang="ru-RU" sz="2200" kern="1200" dirty="0">
                        <a:solidFill>
                          <a:schemeClr val="dk1"/>
                        </a:solidFill>
                        <a:latin typeface="+mn-lt"/>
                        <a:ea typeface="+mn-ea"/>
                        <a:cs typeface="+mn-cs"/>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newtonew.com/uploads/ckeditor/bloom-verbs.jpg"/>
          <p:cNvPicPr>
            <a:picLocks noChangeAspect="1" noChangeArrowheads="1"/>
          </p:cNvPicPr>
          <p:nvPr/>
        </p:nvPicPr>
        <p:blipFill>
          <a:blip r:embed="rId2" cstate="print"/>
          <a:srcRect/>
          <a:stretch>
            <a:fillRect/>
          </a:stretch>
        </p:blipFill>
        <p:spPr bwMode="auto">
          <a:xfrm>
            <a:off x="0" y="0"/>
            <a:ext cx="2540000" cy="6858000"/>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1632320959"/>
              </p:ext>
            </p:extLst>
          </p:nvPr>
        </p:nvGraphicFramePr>
        <p:xfrm>
          <a:off x="2627784" y="3643314"/>
          <a:ext cx="6325704" cy="3019468"/>
        </p:xfrm>
        <a:graphic>
          <a:graphicData uri="http://schemas.openxmlformats.org/drawingml/2006/table">
            <a:tbl>
              <a:tblPr>
                <a:tableStyleId>{69C7853C-536D-4A76-A0AE-DD22124D55A5}</a:tableStyleId>
              </a:tblPr>
              <a:tblGrid>
                <a:gridCol w="6325704"/>
              </a:tblGrid>
              <a:tr h="3019468">
                <a:tc>
                  <a:txBody>
                    <a:bodyPr/>
                    <a:lstStyle/>
                    <a:p>
                      <a:pPr lvl="0" algn="l">
                        <a:buFont typeface="Arial" pitchFamily="34" charset="0"/>
                        <a:buChar char="•"/>
                      </a:pPr>
                      <a:r>
                        <a:rPr lang="ru-RU" sz="2000" kern="1200" dirty="0" smtClean="0">
                          <a:solidFill>
                            <a:schemeClr val="dk1"/>
                          </a:solidFill>
                          <a:latin typeface="+mn-lt"/>
                          <a:ea typeface="+mn-ea"/>
                          <a:cs typeface="+mn-cs"/>
                        </a:rPr>
                        <a:t>Почему Колобок ушел от дедушки и бабушки?</a:t>
                      </a:r>
                    </a:p>
                    <a:p>
                      <a:pPr lvl="0" algn="l">
                        <a:buFont typeface="Arial" pitchFamily="34" charset="0"/>
                        <a:buChar char="•"/>
                      </a:pPr>
                      <a:r>
                        <a:rPr lang="ru-RU" sz="2000" kern="1200" dirty="0" smtClean="0">
                          <a:solidFill>
                            <a:schemeClr val="dk1"/>
                          </a:solidFill>
                          <a:latin typeface="+mn-lt"/>
                          <a:ea typeface="+mn-ea"/>
                          <a:cs typeface="+mn-cs"/>
                        </a:rPr>
                        <a:t>Объясни, почему Колобок смог уйти от зайца и медведя, а от лисы нет?</a:t>
                      </a:r>
                    </a:p>
                    <a:p>
                      <a:pPr lvl="0" algn="l">
                        <a:buFont typeface="Arial" pitchFamily="34" charset="0"/>
                        <a:buChar char="•"/>
                      </a:pPr>
                      <a:endParaRPr lang="ru-RU" sz="2000" kern="1200" dirty="0" smtClean="0">
                        <a:solidFill>
                          <a:schemeClr val="dk1"/>
                        </a:solidFill>
                        <a:latin typeface="+mn-lt"/>
                        <a:ea typeface="+mn-ea"/>
                        <a:cs typeface="+mn-cs"/>
                      </a:endParaRP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065472416"/>
              </p:ext>
            </p:extLst>
          </p:nvPr>
        </p:nvGraphicFramePr>
        <p:xfrm>
          <a:off x="2539998" y="65342"/>
          <a:ext cx="6604001" cy="3363658"/>
        </p:xfrm>
        <a:graphic>
          <a:graphicData uri="http://schemas.openxmlformats.org/drawingml/2006/table">
            <a:tbl>
              <a:tblPr>
                <a:tableStyleId>{08FB837D-C827-4EFA-A057-4D05807E0F7C}</a:tableStyleId>
              </a:tblPr>
              <a:tblGrid>
                <a:gridCol w="1244194"/>
                <a:gridCol w="1764589"/>
                <a:gridCol w="3595218"/>
              </a:tblGrid>
              <a:tr h="3363658">
                <a:tc>
                  <a:txBody>
                    <a:bodyPr/>
                    <a:lstStyle/>
                    <a:p>
                      <a:pPr algn="just">
                        <a:lnSpc>
                          <a:spcPct val="115000"/>
                        </a:lnSpc>
                        <a:spcAft>
                          <a:spcPts val="0"/>
                        </a:spcAft>
                      </a:pPr>
                      <a:r>
                        <a:rPr lang="ru-RU" sz="1400" dirty="0"/>
                        <a:t>Понимание</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t>Понимать значение, перефразировать главную мысль</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t>Связать, изменить, уточнить, классифицировать, построить, сопоставить, преобразовать, расшифровать, </a:t>
                      </a:r>
                      <a:r>
                        <a:rPr lang="ru-RU" sz="1400" dirty="0" smtClean="0"/>
                        <a:t>поддержать</a:t>
                      </a:r>
                      <a:r>
                        <a:rPr lang="ru-RU" sz="1400" dirty="0"/>
                        <a:t>, описать, провести различия, распознавать, обсудить, оценить, объяснить, выразить, подвести итог, обобщить, выявить, проиллюстрировать, указать, сделать вывод, интерпретировать, систематизировать, изложить своими словами, прогнозировать, распознать, описать, переформулировать, сделать (критический) обзор, выбирать, решать, переводить.</a:t>
                      </a:r>
                      <a:endParaRPr lang="ru-RU"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newtonew.com/uploads/ckeditor/bloom-verbs.jpg"/>
          <p:cNvPicPr>
            <a:picLocks noChangeAspect="1" noChangeArrowheads="1"/>
          </p:cNvPicPr>
          <p:nvPr/>
        </p:nvPicPr>
        <p:blipFill>
          <a:blip r:embed="rId2" cstate="print"/>
          <a:srcRect/>
          <a:stretch>
            <a:fillRect/>
          </a:stretch>
        </p:blipFill>
        <p:spPr bwMode="auto">
          <a:xfrm>
            <a:off x="0" y="0"/>
            <a:ext cx="2540000" cy="6858000"/>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2472837706"/>
              </p:ext>
            </p:extLst>
          </p:nvPr>
        </p:nvGraphicFramePr>
        <p:xfrm>
          <a:off x="2540000" y="3643314"/>
          <a:ext cx="6604000" cy="3019468"/>
        </p:xfrm>
        <a:graphic>
          <a:graphicData uri="http://schemas.openxmlformats.org/drawingml/2006/table">
            <a:tbl>
              <a:tblPr>
                <a:tableStyleId>{69C7853C-536D-4A76-A0AE-DD22124D55A5}</a:tableStyleId>
              </a:tblPr>
              <a:tblGrid>
                <a:gridCol w="6604000"/>
              </a:tblGrid>
              <a:tr h="3019468">
                <a:tc>
                  <a:txBody>
                    <a:bodyPr/>
                    <a:lstStyle/>
                    <a:p>
                      <a:pPr marL="342900" lvl="0" indent="-342900">
                        <a:buFont typeface="Arial" pitchFamily="34" charset="0"/>
                        <a:buChar char="•"/>
                      </a:pPr>
                      <a:r>
                        <a:rPr lang="ru-RU" sz="1800" kern="1200" dirty="0" smtClean="0">
                          <a:solidFill>
                            <a:schemeClr val="dk1"/>
                          </a:solidFill>
                          <a:latin typeface="+mn-lt"/>
                          <a:ea typeface="+mn-ea"/>
                          <a:cs typeface="+mn-cs"/>
                        </a:rPr>
                        <a:t>Сыграй</a:t>
                      </a:r>
                      <a:r>
                        <a:rPr lang="ru-RU" sz="1800" kern="1200" baseline="0" dirty="0" smtClean="0">
                          <a:solidFill>
                            <a:schemeClr val="dk1"/>
                          </a:solidFill>
                          <a:latin typeface="+mn-lt"/>
                          <a:ea typeface="+mn-ea"/>
                          <a:cs typeface="+mn-cs"/>
                        </a:rPr>
                        <a:t> сцену встречи зайца и Колобка</a:t>
                      </a:r>
                    </a:p>
                    <a:p>
                      <a:pPr marL="342900" lvl="0" indent="-342900">
                        <a:buFont typeface="Arial" pitchFamily="34" charset="0"/>
                        <a:buChar char="•"/>
                      </a:pPr>
                      <a:r>
                        <a:rPr lang="ru-RU" sz="1800" kern="1200" baseline="0" dirty="0" smtClean="0">
                          <a:solidFill>
                            <a:schemeClr val="dk1"/>
                          </a:solidFill>
                          <a:latin typeface="+mn-lt"/>
                          <a:ea typeface="+mn-ea"/>
                          <a:cs typeface="+mn-cs"/>
                        </a:rPr>
                        <a:t>Нарисуй (слепи) сценку из сказки Колобок</a:t>
                      </a:r>
                      <a:endParaRPr lang="ru-RU" sz="1800" kern="1200" dirty="0" smtClean="0">
                        <a:solidFill>
                          <a:schemeClr val="dk1"/>
                        </a:solidFill>
                        <a:latin typeface="+mn-lt"/>
                        <a:ea typeface="+mn-ea"/>
                        <a:cs typeface="+mn-cs"/>
                      </a:endParaRP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1078475271"/>
              </p:ext>
            </p:extLst>
          </p:nvPr>
        </p:nvGraphicFramePr>
        <p:xfrm>
          <a:off x="2539998" y="65342"/>
          <a:ext cx="6604001" cy="3363658"/>
        </p:xfrm>
        <a:graphic>
          <a:graphicData uri="http://schemas.openxmlformats.org/drawingml/2006/table">
            <a:tbl>
              <a:tblPr>
                <a:tableStyleId>{08FB837D-C827-4EFA-A057-4D05807E0F7C}</a:tableStyleId>
              </a:tblPr>
              <a:tblGrid>
                <a:gridCol w="1244194"/>
                <a:gridCol w="1764589"/>
                <a:gridCol w="3595218"/>
              </a:tblGrid>
              <a:tr h="3363658">
                <a:tc>
                  <a:txBody>
                    <a:bodyPr/>
                    <a:lstStyle/>
                    <a:p>
                      <a:pPr algn="just">
                        <a:lnSpc>
                          <a:spcPct val="115000"/>
                        </a:lnSpc>
                        <a:spcAft>
                          <a:spcPts val="0"/>
                        </a:spcAft>
                      </a:pPr>
                      <a:r>
                        <a:rPr lang="ru-RU" sz="1400" dirty="0">
                          <a:latin typeface="Times New Roman"/>
                          <a:ea typeface="Calibri"/>
                          <a:cs typeface="Times New Roman"/>
                        </a:rPr>
                        <a:t>Применение</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a:latin typeface="Times New Roman"/>
                          <a:ea typeface="Calibri"/>
                          <a:cs typeface="Times New Roman"/>
                        </a:rPr>
                        <a:t>Использовать информацию или концепцию в новой ситуации</a:t>
                      </a:r>
                      <a:endParaRPr lang="ru-RU" sz="110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latin typeface="Times New Roman"/>
                          <a:ea typeface="Calibri"/>
                          <a:cs typeface="Times New Roman"/>
                        </a:rPr>
                        <a:t>Применить, оценить, рассчитать, изменить, выбрать, завершить, вычислить, построить, продемонстрировать, разработать, раскрыть, инсценировать, употребить, исследовать, проводить эксперимент, искать, проиллюстрировать, интерпретировать, манипулировать, модифицировать, эксплуатировать, организовать, применить на практике, предсказать, подготовить, создавать, соотносить, планировать, выбрать, показать, описать в общих чертах, решить, передать, использовать.</a:t>
                      </a:r>
                      <a:endParaRPr lang="ru-RU"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newtonew.com/uploads/ckeditor/bloom-verbs.jpg"/>
          <p:cNvPicPr>
            <a:picLocks noChangeAspect="1" noChangeArrowheads="1"/>
          </p:cNvPicPr>
          <p:nvPr/>
        </p:nvPicPr>
        <p:blipFill>
          <a:blip r:embed="rId3" cstate="print"/>
          <a:srcRect/>
          <a:stretch>
            <a:fillRect/>
          </a:stretch>
        </p:blipFill>
        <p:spPr bwMode="auto">
          <a:xfrm>
            <a:off x="0" y="0"/>
            <a:ext cx="2540000" cy="6858000"/>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3260907556"/>
              </p:ext>
            </p:extLst>
          </p:nvPr>
        </p:nvGraphicFramePr>
        <p:xfrm>
          <a:off x="2540000" y="3212976"/>
          <a:ext cx="6413488" cy="3449806"/>
        </p:xfrm>
        <a:graphic>
          <a:graphicData uri="http://schemas.openxmlformats.org/drawingml/2006/table">
            <a:tbl>
              <a:tblPr>
                <a:tableStyleId>{69C7853C-536D-4A76-A0AE-DD22124D55A5}</a:tableStyleId>
              </a:tblPr>
              <a:tblGrid>
                <a:gridCol w="6413488"/>
              </a:tblGrid>
              <a:tr h="3449806">
                <a:tc>
                  <a:txBody>
                    <a:bodyPr/>
                    <a:lstStyle/>
                    <a:p>
                      <a:pPr lvl="0">
                        <a:buFont typeface="Arial" pitchFamily="34" charset="0"/>
                        <a:buChar char="•"/>
                      </a:pPr>
                      <a:r>
                        <a:rPr lang="ru-RU" sz="2000" kern="1200" dirty="0" smtClean="0">
                          <a:solidFill>
                            <a:schemeClr val="dk1"/>
                          </a:solidFill>
                          <a:latin typeface="+mn-lt"/>
                          <a:ea typeface="+mn-ea"/>
                          <a:cs typeface="+mn-cs"/>
                        </a:rPr>
                        <a:t>Почему Колобок попал лисе на зубок? Что он не так делал?</a:t>
                      </a:r>
                    </a:p>
                    <a:p>
                      <a:pPr lvl="0">
                        <a:buFont typeface="Arial" pitchFamily="34" charset="0"/>
                        <a:buChar char="•"/>
                      </a:pPr>
                      <a:r>
                        <a:rPr lang="ru-RU" sz="2000" kern="1200" dirty="0" smtClean="0">
                          <a:solidFill>
                            <a:schemeClr val="dk1"/>
                          </a:solidFill>
                          <a:latin typeface="+mn-lt"/>
                          <a:ea typeface="+mn-ea"/>
                          <a:cs typeface="+mn-cs"/>
                        </a:rPr>
                        <a:t>А если бы Колобок был сделан из глины (соленого теста, льда и т.д.), смогла бы лиса его съесть?</a:t>
                      </a:r>
                      <a:endParaRPr lang="ru-RU" sz="2000" kern="1200" dirty="0">
                        <a:solidFill>
                          <a:schemeClr val="dk1"/>
                        </a:solidFill>
                        <a:latin typeface="+mn-lt"/>
                        <a:ea typeface="+mn-ea"/>
                        <a:cs typeface="+mn-cs"/>
                      </a:endParaRP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67949028"/>
              </p:ext>
            </p:extLst>
          </p:nvPr>
        </p:nvGraphicFramePr>
        <p:xfrm>
          <a:off x="2539998" y="65342"/>
          <a:ext cx="6604001" cy="2944368"/>
        </p:xfrm>
        <a:graphic>
          <a:graphicData uri="http://schemas.openxmlformats.org/drawingml/2006/table">
            <a:tbl>
              <a:tblPr>
                <a:tableStyleId>{08FB837D-C827-4EFA-A057-4D05807E0F7C}</a:tableStyleId>
              </a:tblPr>
              <a:tblGrid>
                <a:gridCol w="1244194"/>
                <a:gridCol w="1764589"/>
                <a:gridCol w="3595218"/>
              </a:tblGrid>
              <a:tr h="0">
                <a:tc>
                  <a:txBody>
                    <a:bodyPr/>
                    <a:lstStyle/>
                    <a:p>
                      <a:pPr algn="just">
                        <a:lnSpc>
                          <a:spcPct val="115000"/>
                        </a:lnSpc>
                        <a:spcAft>
                          <a:spcPts val="0"/>
                        </a:spcAft>
                      </a:pPr>
                      <a:r>
                        <a:rPr lang="ru-RU" sz="1400" dirty="0">
                          <a:latin typeface="Times New Roman"/>
                          <a:ea typeface="Calibri"/>
                          <a:cs typeface="Times New Roman"/>
                        </a:rPr>
                        <a:t>Анализ</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latin typeface="Times New Roman"/>
                          <a:ea typeface="Calibri"/>
                          <a:cs typeface="Times New Roman"/>
                        </a:rPr>
                        <a:t>Разделять информацию или концепции на части для лучшего понимания</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latin typeface="Times New Roman"/>
                          <a:ea typeface="Calibri"/>
                          <a:cs typeface="Times New Roman"/>
                        </a:rPr>
                        <a:t>Анализировать, оценивать, систематизировать, разбить, рассчитать, </a:t>
                      </a:r>
                      <a:r>
                        <a:rPr lang="ru-RU" sz="1400" dirty="0" err="1">
                          <a:latin typeface="Times New Roman"/>
                          <a:ea typeface="Calibri"/>
                          <a:cs typeface="Times New Roman"/>
                        </a:rPr>
                        <a:t>категоризировать</a:t>
                      </a:r>
                      <a:r>
                        <a:rPr lang="ru-RU" sz="1400" dirty="0">
                          <a:latin typeface="Times New Roman"/>
                          <a:ea typeface="Calibri"/>
                          <a:cs typeface="Times New Roman"/>
                        </a:rPr>
                        <a:t>, классифицировать, сравнивать, связывать, противопоставлять, критиковать, обсуждать, вывести, провести различие, выделить, подразделить, исследовать, провести эксперимент, определить, проиллюстрировать, делать вывод, проверять, собирать сведения, упорядочить, изобразить схематически, отметить, рассмотреть, соотнести, выделить, подразделить, проверить.</a:t>
                      </a:r>
                      <a:endParaRPr lang="ru-RU"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newtonew.com/uploads/ckeditor/bloom-verbs.jpg"/>
          <p:cNvPicPr>
            <a:picLocks noChangeAspect="1" noChangeArrowheads="1"/>
          </p:cNvPicPr>
          <p:nvPr/>
        </p:nvPicPr>
        <p:blipFill>
          <a:blip r:embed="rId3" cstate="print"/>
          <a:srcRect/>
          <a:stretch>
            <a:fillRect/>
          </a:stretch>
        </p:blipFill>
        <p:spPr bwMode="auto">
          <a:xfrm>
            <a:off x="0" y="0"/>
            <a:ext cx="2540000" cy="6858000"/>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285545634"/>
              </p:ext>
            </p:extLst>
          </p:nvPr>
        </p:nvGraphicFramePr>
        <p:xfrm>
          <a:off x="2540000" y="3212976"/>
          <a:ext cx="6604000" cy="3449806"/>
        </p:xfrm>
        <a:graphic>
          <a:graphicData uri="http://schemas.openxmlformats.org/drawingml/2006/table">
            <a:tbl>
              <a:tblPr>
                <a:tableStyleId>{69C7853C-536D-4A76-A0AE-DD22124D55A5}</a:tableStyleId>
              </a:tblPr>
              <a:tblGrid>
                <a:gridCol w="6604000"/>
              </a:tblGrid>
              <a:tr h="3449806">
                <a:tc>
                  <a:txBody>
                    <a:bodyPr/>
                    <a:lstStyle/>
                    <a:p>
                      <a:pPr lvl="0">
                        <a:buFont typeface="Arial" pitchFamily="34" charset="0"/>
                        <a:buChar char="•"/>
                      </a:pPr>
                      <a:r>
                        <a:rPr lang="ru-RU" sz="2400" kern="1200" dirty="0" smtClean="0">
                          <a:solidFill>
                            <a:schemeClr val="dk1"/>
                          </a:solidFill>
                          <a:latin typeface="+mn-lt"/>
                          <a:ea typeface="+mn-ea"/>
                          <a:cs typeface="+mn-cs"/>
                        </a:rPr>
                        <a:t>Придумай защиту Колобку от лисы.</a:t>
                      </a:r>
                    </a:p>
                    <a:p>
                      <a:pPr lvl="0">
                        <a:buFont typeface="Arial" pitchFamily="34" charset="0"/>
                        <a:buChar char="•"/>
                      </a:pPr>
                      <a:r>
                        <a:rPr lang="ru-RU" sz="2400" kern="1200" dirty="0" smtClean="0">
                          <a:solidFill>
                            <a:schemeClr val="dk1"/>
                          </a:solidFill>
                          <a:latin typeface="+mn-lt"/>
                          <a:ea typeface="+mn-ea"/>
                          <a:cs typeface="+mn-cs"/>
                        </a:rPr>
                        <a:t>Чем могла бы закончиться встреча лисы и Колобка, если бы у Колобка была колючая шубка, как у ежа?</a:t>
                      </a:r>
                      <a:endParaRPr lang="ru-RU" sz="2400" kern="1200" dirty="0">
                        <a:solidFill>
                          <a:schemeClr val="dk1"/>
                        </a:solidFill>
                        <a:latin typeface="+mn-lt"/>
                        <a:ea typeface="+mn-ea"/>
                        <a:cs typeface="+mn-cs"/>
                      </a:endParaRP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909617755"/>
              </p:ext>
            </p:extLst>
          </p:nvPr>
        </p:nvGraphicFramePr>
        <p:xfrm>
          <a:off x="2540000" y="26387"/>
          <a:ext cx="6604000" cy="2944368"/>
        </p:xfrm>
        <a:graphic>
          <a:graphicData uri="http://schemas.openxmlformats.org/drawingml/2006/table">
            <a:tbl>
              <a:tblPr>
                <a:tableStyleId>{08FB837D-C827-4EFA-A057-4D05807E0F7C}</a:tableStyleId>
              </a:tblPr>
              <a:tblGrid>
                <a:gridCol w="1244194"/>
                <a:gridCol w="1764588"/>
                <a:gridCol w="3595218"/>
              </a:tblGrid>
              <a:tr h="0">
                <a:tc>
                  <a:txBody>
                    <a:bodyPr/>
                    <a:lstStyle/>
                    <a:p>
                      <a:pPr algn="just">
                        <a:lnSpc>
                          <a:spcPct val="115000"/>
                        </a:lnSpc>
                        <a:spcAft>
                          <a:spcPts val="0"/>
                        </a:spcAft>
                      </a:pPr>
                      <a:r>
                        <a:rPr lang="ru-RU" sz="1400" dirty="0">
                          <a:latin typeface="Times New Roman"/>
                          <a:ea typeface="Calibri"/>
                          <a:cs typeface="Times New Roman"/>
                        </a:rPr>
                        <a:t>Синтез</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a:latin typeface="Times New Roman"/>
                          <a:ea typeface="Calibri"/>
                          <a:cs typeface="Times New Roman"/>
                        </a:rPr>
                        <a:t>Соединить идеи для создания чего-то нового</a:t>
                      </a:r>
                      <a:endParaRPr lang="ru-RU" sz="110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latin typeface="Times New Roman"/>
                          <a:ea typeface="Calibri"/>
                          <a:cs typeface="Times New Roman"/>
                        </a:rPr>
                        <a:t>Аргументировать, систематизировать, собирать, классифицировать, компоновать, компилировать, составлять, строить, создавать, проектировать, развивать, разрабатывать, устанавливать, объяснять, формулировать, обобщать, порождать, интегрировать, изобретать, делать, управлять, изменять, организовывать, производить, планировать, подготавливать, предлагать, переделывать, реконструировать, соотнести, реорганизовать, пересмотреть, переписать, наладить, обобщить</a:t>
                      </a:r>
                      <a:endParaRPr lang="ru-RU"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s://newtonew.com/uploads/ckeditor/bloom-verbs.jpg"/>
          <p:cNvPicPr>
            <a:picLocks noChangeAspect="1" noChangeArrowheads="1"/>
          </p:cNvPicPr>
          <p:nvPr/>
        </p:nvPicPr>
        <p:blipFill>
          <a:blip r:embed="rId3" cstate="print"/>
          <a:srcRect/>
          <a:stretch>
            <a:fillRect/>
          </a:stretch>
        </p:blipFill>
        <p:spPr bwMode="auto">
          <a:xfrm>
            <a:off x="0" y="0"/>
            <a:ext cx="2540000" cy="6858000"/>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2347331710"/>
              </p:ext>
            </p:extLst>
          </p:nvPr>
        </p:nvGraphicFramePr>
        <p:xfrm>
          <a:off x="2786050" y="3071810"/>
          <a:ext cx="6167438" cy="3500462"/>
        </p:xfrm>
        <a:graphic>
          <a:graphicData uri="http://schemas.openxmlformats.org/drawingml/2006/table">
            <a:tbl>
              <a:tblPr>
                <a:tableStyleId>{69C7853C-536D-4A76-A0AE-DD22124D55A5}</a:tableStyleId>
              </a:tblPr>
              <a:tblGrid>
                <a:gridCol w="6167438"/>
              </a:tblGrid>
              <a:tr h="3500462">
                <a:tc>
                  <a:txBody>
                    <a:bodyPr/>
                    <a:lstStyle/>
                    <a:p>
                      <a:pPr lvl="0">
                        <a:buFont typeface="Arial" pitchFamily="34" charset="0"/>
                        <a:buChar char="•"/>
                      </a:pPr>
                      <a:r>
                        <a:rPr lang="ru-RU" sz="2400" kern="1200" dirty="0" smtClean="0">
                          <a:solidFill>
                            <a:schemeClr val="dk1"/>
                          </a:solidFill>
                          <a:latin typeface="+mn-lt"/>
                          <a:ea typeface="+mn-ea"/>
                          <a:cs typeface="+mn-cs"/>
                        </a:rPr>
                        <a:t>Оцени</a:t>
                      </a:r>
                      <a:r>
                        <a:rPr lang="ru-RU" sz="2400" kern="1200" baseline="0" dirty="0" smtClean="0">
                          <a:solidFill>
                            <a:schemeClr val="dk1"/>
                          </a:solidFill>
                          <a:latin typeface="+mn-lt"/>
                          <a:ea typeface="+mn-ea"/>
                          <a:cs typeface="+mn-cs"/>
                        </a:rPr>
                        <a:t> поступок Колобка (ушел от дедушки и бабушки). Какую оценку можно дать Колобку. Какой он?</a:t>
                      </a:r>
                      <a:endParaRPr lang="ru-RU" sz="2400" kern="1200" dirty="0">
                        <a:solidFill>
                          <a:schemeClr val="dk1"/>
                        </a:solidFill>
                        <a:latin typeface="+mn-lt"/>
                        <a:ea typeface="+mn-ea"/>
                        <a:cs typeface="+mn-cs"/>
                      </a:endParaRPr>
                    </a:p>
                  </a:txBody>
                  <a:tcPr marL="68580" marR="68580" marT="0" marB="0"/>
                </a:tc>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2440884474"/>
              </p:ext>
            </p:extLst>
          </p:nvPr>
        </p:nvGraphicFramePr>
        <p:xfrm>
          <a:off x="2539998" y="65342"/>
          <a:ext cx="6604001" cy="2643578"/>
        </p:xfrm>
        <a:graphic>
          <a:graphicData uri="http://schemas.openxmlformats.org/drawingml/2006/table">
            <a:tbl>
              <a:tblPr>
                <a:tableStyleId>{08FB837D-C827-4EFA-A057-4D05807E0F7C}</a:tableStyleId>
              </a:tblPr>
              <a:tblGrid>
                <a:gridCol w="1244194"/>
                <a:gridCol w="1764589"/>
                <a:gridCol w="3595218"/>
              </a:tblGrid>
              <a:tr h="2643578">
                <a:tc>
                  <a:txBody>
                    <a:bodyPr/>
                    <a:lstStyle/>
                    <a:p>
                      <a:pPr algn="just">
                        <a:lnSpc>
                          <a:spcPct val="115000"/>
                        </a:lnSpc>
                        <a:spcAft>
                          <a:spcPts val="0"/>
                        </a:spcAft>
                      </a:pPr>
                      <a:r>
                        <a:rPr lang="ru-RU" sz="1400" dirty="0">
                          <a:latin typeface="Times New Roman"/>
                          <a:ea typeface="Calibri"/>
                          <a:cs typeface="Times New Roman"/>
                        </a:rPr>
                        <a:t>Оценка</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latin typeface="Times New Roman"/>
                          <a:ea typeface="Calibri"/>
                          <a:cs typeface="Times New Roman"/>
                        </a:rPr>
                        <a:t>Делать суждения относительно ценности</a:t>
                      </a:r>
                      <a:endParaRPr lang="ru-RU" sz="1100" dirty="0">
                        <a:latin typeface="Calibri"/>
                        <a:ea typeface="Calibri"/>
                        <a:cs typeface="Times New Roman"/>
                      </a:endParaRPr>
                    </a:p>
                  </a:txBody>
                  <a:tcPr marL="68580" marR="68580" marT="0" marB="0"/>
                </a:tc>
                <a:tc>
                  <a:txBody>
                    <a:bodyPr/>
                    <a:lstStyle/>
                    <a:p>
                      <a:pPr algn="just">
                        <a:lnSpc>
                          <a:spcPct val="115000"/>
                        </a:lnSpc>
                        <a:spcAft>
                          <a:spcPts val="0"/>
                        </a:spcAft>
                      </a:pPr>
                      <a:r>
                        <a:rPr lang="ru-RU" sz="1400" dirty="0">
                          <a:latin typeface="Times New Roman"/>
                          <a:ea typeface="Calibri"/>
                          <a:cs typeface="Times New Roman"/>
                        </a:rPr>
                        <a:t>Произвести оценку, установить, аргументировать, оценить, придать значение, выбрать, сравнить, делать вывод, противопоставить, убедить, критиковать, принять решение, защищать, провести различие, объяснить, составить мнение, ранжировать, интерпретировать, судить, доказывать, определять, прогнозировать, рассматривать, рекомендовать, соотносить, разрешить (проблему).</a:t>
                      </a:r>
                      <a:endParaRPr lang="ru-RU"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2"/>
          </p:nvPr>
        </p:nvSpPr>
        <p:spPr>
          <a:xfrm>
            <a:off x="428596" y="1428736"/>
            <a:ext cx="8286780" cy="4572032"/>
          </a:xfrm>
        </p:spPr>
        <p:style>
          <a:lnRef idx="1">
            <a:schemeClr val="accent6"/>
          </a:lnRef>
          <a:fillRef idx="2">
            <a:schemeClr val="accent6"/>
          </a:fillRef>
          <a:effectRef idx="1">
            <a:schemeClr val="accent6"/>
          </a:effectRef>
          <a:fontRef idx="minor">
            <a:schemeClr val="dk1"/>
          </a:fontRef>
        </p:style>
        <p:txBody>
          <a:bodyPr/>
          <a:lstStyle/>
          <a:p>
            <a:pPr marL="457200" lvl="0" indent="-457200" algn="ctr"/>
            <a:r>
              <a:rPr lang="ru-RU" sz="2400" b="1" dirty="0" smtClean="0"/>
              <a:t>Данный проект позволит:</a:t>
            </a:r>
          </a:p>
          <a:p>
            <a:pPr marL="457200" lvl="0" indent="-457200" algn="ctr">
              <a:buFont typeface="+mj-lt"/>
              <a:buAutoNum type="arabicPeriod"/>
            </a:pPr>
            <a:r>
              <a:rPr lang="ru-RU" sz="2400" b="1" dirty="0" smtClean="0"/>
              <a:t>Проектировать образовательную деятельность воспитанников на занятии на основе таксономии </a:t>
            </a:r>
            <a:r>
              <a:rPr lang="ru-RU" sz="2400" b="1" dirty="0" err="1" smtClean="0"/>
              <a:t>Блума</a:t>
            </a:r>
            <a:r>
              <a:rPr lang="ru-RU" sz="2400" b="1" dirty="0" smtClean="0"/>
              <a:t>, 2. Использовать в своей практике разработанные задания по ознакомлению с художественной </a:t>
            </a:r>
            <a:r>
              <a:rPr lang="ru-RU" sz="2400" b="1" smtClean="0"/>
              <a:t>литературойистории</a:t>
            </a:r>
            <a:r>
              <a:rPr lang="ru-RU" sz="2400" b="1" dirty="0" smtClean="0"/>
              <a:t> Казахстана для учащихся 8 класса</a:t>
            </a:r>
          </a:p>
          <a:p>
            <a:pPr marL="457200" lvl="0" indent="-457200" algn="ctr">
              <a:buFont typeface="+mj-lt"/>
              <a:buAutoNum type="arabicPeriod"/>
            </a:pPr>
            <a:r>
              <a:rPr lang="ru-RU" sz="2400" b="1" dirty="0" smtClean="0"/>
              <a:t>Повысить качество обучения на основе четко выработанных критериев оценивания мыслительных навыков </a:t>
            </a:r>
          </a:p>
          <a:p>
            <a:r>
              <a:rPr lang="ru-RU" sz="2400" dirty="0" smtClean="0"/>
              <a:t> </a:t>
            </a:r>
          </a:p>
          <a:p>
            <a:endParaRPr lang="ru-RU" sz="2400" dirty="0"/>
          </a:p>
        </p:txBody>
      </p:sp>
      <p:sp>
        <p:nvSpPr>
          <p:cNvPr id="5" name="Текст 4"/>
          <p:cNvSpPr>
            <a:spLocks noGrp="1"/>
          </p:cNvSpPr>
          <p:nvPr>
            <p:ph type="body" sz="quarter" idx="13"/>
          </p:nvPr>
        </p:nvSpPr>
        <p:spPr>
          <a:xfrm>
            <a:off x="1285852" y="500063"/>
            <a:ext cx="6858048" cy="785812"/>
          </a:xfrm>
        </p:spPr>
        <p:txBody>
          <a:bodyPr/>
          <a:lstStyle/>
          <a:p>
            <a:pPr algn="ctr"/>
            <a:r>
              <a:rPr lang="ru-RU" b="1" dirty="0" smtClean="0"/>
              <a:t>Ожидаемые результаты:</a:t>
            </a:r>
            <a:endParaRPr lang="ru-RU"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аблица 1"/>
          <p:cNvSpPr>
            <a:spLocks noGrp="1"/>
          </p:cNvSpPr>
          <p:nvPr>
            <p:ph type="tbl" sz="quarter" idx="10"/>
          </p:nvPr>
        </p:nvSpPr>
        <p:spPr/>
      </p:sp>
      <p:sp>
        <p:nvSpPr>
          <p:cNvPr id="3" name="Рисунок 2"/>
          <p:cNvSpPr>
            <a:spLocks noGrp="1"/>
          </p:cNvSpPr>
          <p:nvPr>
            <p:ph type="pic" sz="quarter" idx="11"/>
          </p:nvPr>
        </p:nvSpPr>
        <p:spPr/>
      </p:sp>
      <p:sp>
        <p:nvSpPr>
          <p:cNvPr id="4" name="Текст 3"/>
          <p:cNvSpPr>
            <a:spLocks noGrp="1"/>
          </p:cNvSpPr>
          <p:nvPr>
            <p:ph type="body" sz="quarter" idx="12"/>
          </p:nvPr>
        </p:nvSpPr>
        <p:spPr/>
        <p:txBody>
          <a:bodyPr/>
          <a:lstStyle/>
          <a:p>
            <a:endParaRPr lang="ru-RU"/>
          </a:p>
        </p:txBody>
      </p:sp>
      <p:sp>
        <p:nvSpPr>
          <p:cNvPr id="5" name="Текст 4"/>
          <p:cNvSpPr>
            <a:spLocks noGrp="1"/>
          </p:cNvSpPr>
          <p:nvPr>
            <p:ph type="body" sz="quarter" idx="13"/>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
            <a:ext cx="9144000" cy="686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55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sz="quarter" idx="11"/>
          </p:nvPr>
        </p:nvSpPr>
        <p:spPr/>
      </p:sp>
      <p:sp>
        <p:nvSpPr>
          <p:cNvPr id="5" name="Текст 4"/>
          <p:cNvSpPr>
            <a:spLocks noGrp="1"/>
          </p:cNvSpPr>
          <p:nvPr>
            <p:ph type="body" sz="quarter" idx="13"/>
          </p:nvPr>
        </p:nvSpPr>
        <p:spPr>
          <a:xfrm>
            <a:off x="3143250" y="500063"/>
            <a:ext cx="5715030" cy="785812"/>
          </a:xfrm>
        </p:spPr>
        <p:txBody>
          <a:bodyPr/>
          <a:lstStyle/>
          <a:p>
            <a:pPr algn="ctr"/>
            <a:r>
              <a:rPr lang="ru-RU" sz="4000" dirty="0" smtClean="0"/>
              <a:t>«Моя книга является одной из наиболее цитируемых, но наименее читаемых книг в педагогике США»</a:t>
            </a:r>
          </a:p>
          <a:p>
            <a:pPr algn="r"/>
            <a:r>
              <a:rPr lang="ru-RU" dirty="0" err="1" smtClean="0"/>
              <a:t>Б.Блум</a:t>
            </a:r>
            <a:endParaRPr lang="ru-RU" dirty="0" smtClean="0"/>
          </a:p>
          <a:p>
            <a:pPr algn="ctr"/>
            <a:endParaRPr lang="ru-RU" dirty="0"/>
          </a:p>
        </p:txBody>
      </p:sp>
      <p:pic>
        <p:nvPicPr>
          <p:cNvPr id="7" name="Picture 4" descr="http://go3.imgsmail.ru/imgpreview?key=35ebb8fb106e7a83&amp;mb=imgdb_preview_239"/>
          <p:cNvPicPr>
            <a:picLocks noChangeAspect="1" noChangeArrowheads="1"/>
          </p:cNvPicPr>
          <p:nvPr/>
        </p:nvPicPr>
        <p:blipFill>
          <a:blip r:embed="rId2"/>
          <a:srcRect/>
          <a:stretch>
            <a:fillRect/>
          </a:stretch>
        </p:blipFill>
        <p:spPr bwMode="auto">
          <a:xfrm>
            <a:off x="357158" y="285728"/>
            <a:ext cx="2643206" cy="33262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аблица 1"/>
          <p:cNvSpPr>
            <a:spLocks noGrp="1"/>
          </p:cNvSpPr>
          <p:nvPr>
            <p:ph type="tbl" sz="quarter" idx="10"/>
          </p:nvPr>
        </p:nvSpPr>
        <p:spPr/>
      </p:sp>
      <p:sp>
        <p:nvSpPr>
          <p:cNvPr id="3" name="Рисунок 2"/>
          <p:cNvSpPr>
            <a:spLocks noGrp="1"/>
          </p:cNvSpPr>
          <p:nvPr>
            <p:ph type="pic" sz="quarter" idx="11"/>
          </p:nvPr>
        </p:nvSpPr>
        <p:spPr/>
      </p:sp>
      <p:sp>
        <p:nvSpPr>
          <p:cNvPr id="4" name="Текст 3"/>
          <p:cNvSpPr>
            <a:spLocks noGrp="1"/>
          </p:cNvSpPr>
          <p:nvPr>
            <p:ph type="body" sz="quarter" idx="12"/>
          </p:nvPr>
        </p:nvSpPr>
        <p:spPr/>
        <p:txBody>
          <a:bodyPr/>
          <a:lstStyle/>
          <a:p>
            <a:endParaRPr lang="ru-RU"/>
          </a:p>
        </p:txBody>
      </p:sp>
      <p:sp>
        <p:nvSpPr>
          <p:cNvPr id="5" name="Текст 4"/>
          <p:cNvSpPr>
            <a:spLocks noGrp="1"/>
          </p:cNvSpPr>
          <p:nvPr>
            <p:ph type="body" sz="quarter" idx="13"/>
          </p:nvPr>
        </p:nvSpPr>
        <p:spPr/>
        <p:txBody>
          <a:bodyPr/>
          <a:lstStyle/>
          <a:p>
            <a:endParaRPr lang="ru-RU"/>
          </a:p>
        </p:txBody>
      </p:sp>
      <p:pic>
        <p:nvPicPr>
          <p:cNvPr id="3076" name="Picture 4" descr="http://ztvrus.ucoz.ru/rkmch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021"/>
            <a:ext cx="9144000" cy="684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0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a:xfrm>
            <a:off x="1143000" y="76200"/>
            <a:ext cx="7761288" cy="1143000"/>
          </a:xfrm>
        </p:spPr>
        <p:txBody>
          <a:bodyPr/>
          <a:lstStyle/>
          <a:p>
            <a:pPr>
              <a:defRPr/>
            </a:pPr>
            <a:r>
              <a:rPr lang="ru-RU" dirty="0" smtClean="0">
                <a:latin typeface="Times New Roman" pitchFamily="18" charset="0"/>
                <a:cs typeface="Times New Roman" pitchFamily="18" charset="0"/>
              </a:rPr>
              <a:t>Таксономия </a:t>
            </a:r>
          </a:p>
        </p:txBody>
      </p:sp>
      <p:sp>
        <p:nvSpPr>
          <p:cNvPr id="602115" name="Rectangle 3"/>
          <p:cNvSpPr>
            <a:spLocks noGrp="1" noChangeArrowheads="1"/>
          </p:cNvSpPr>
          <p:nvPr>
            <p:ph type="body" idx="1"/>
          </p:nvPr>
        </p:nvSpPr>
        <p:spPr>
          <a:xfrm>
            <a:off x="467544" y="1143000"/>
            <a:ext cx="8446269" cy="2209800"/>
          </a:xfrm>
        </p:spPr>
        <p:txBody>
          <a:bodyPr/>
          <a:lstStyle/>
          <a:p>
            <a:pPr eaLnBrk="1" hangingPunct="1">
              <a:lnSpc>
                <a:spcPct val="90000"/>
              </a:lnSpc>
              <a:defRPr/>
            </a:pPr>
            <a:r>
              <a:rPr lang="ru-RU" dirty="0" smtClean="0">
                <a:latin typeface="Times New Roman" pitchFamily="18" charset="0"/>
                <a:cs typeface="Times New Roman" pitchFamily="18" charset="0"/>
              </a:rPr>
              <a:t>это иерархически взаимосвязанная система</a:t>
            </a:r>
          </a:p>
          <a:p>
            <a:pPr eaLnBrk="1" hangingPunct="1">
              <a:lnSpc>
                <a:spcPct val="90000"/>
              </a:lnSpc>
              <a:defRPr/>
            </a:pPr>
            <a:r>
              <a:rPr lang="ru-RU" dirty="0" smtClean="0">
                <a:latin typeface="Times New Roman" pitchFamily="18" charset="0"/>
                <a:cs typeface="Times New Roman" pitchFamily="18" charset="0"/>
              </a:rPr>
              <a:t>(от греч. </a:t>
            </a:r>
            <a:r>
              <a:rPr lang="ru-RU" i="1" dirty="0" err="1" smtClean="0">
                <a:solidFill>
                  <a:schemeClr val="tx2"/>
                </a:solidFill>
                <a:effectLst/>
                <a:latin typeface="Times New Roman" pitchFamily="18" charset="0"/>
                <a:cs typeface="Times New Roman" pitchFamily="18" charset="0"/>
              </a:rPr>
              <a:t>taxis</a:t>
            </a:r>
            <a:r>
              <a:rPr lang="ru-RU" dirty="0" smtClean="0">
                <a:latin typeface="Times New Roman" pitchFamily="18" charset="0"/>
                <a:cs typeface="Times New Roman" pitchFamily="18" charset="0"/>
              </a:rPr>
              <a:t> - расположение, строй, порядок, и </a:t>
            </a:r>
            <a:r>
              <a:rPr lang="ru-RU" i="1" dirty="0" err="1" smtClean="0">
                <a:solidFill>
                  <a:schemeClr val="tx2"/>
                </a:solidFill>
                <a:effectLst/>
                <a:latin typeface="Times New Roman" pitchFamily="18" charset="0"/>
                <a:cs typeface="Times New Roman" pitchFamily="18" charset="0"/>
              </a:rPr>
              <a:t>homos</a:t>
            </a:r>
            <a:r>
              <a:rPr lang="ru-RU" dirty="0" smtClean="0">
                <a:latin typeface="Times New Roman" pitchFamily="18" charset="0"/>
                <a:cs typeface="Times New Roman" pitchFamily="18" charset="0"/>
              </a:rPr>
              <a:t> -  закон) - теория классификации и систематизации сложноорганизованных областей деятельности, имеющих иерархическое строение </a:t>
            </a:r>
          </a:p>
        </p:txBody>
      </p:sp>
    </p:spTree>
    <p:extLst>
      <p:ext uri="{BB962C8B-B14F-4D97-AF65-F5344CB8AC3E}">
        <p14:creationId xmlns:p14="http://schemas.microsoft.com/office/powerpoint/2010/main" val="3360718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02114"/>
                                        </p:tgtEl>
                                        <p:attrNameLst>
                                          <p:attrName>style.visibility</p:attrName>
                                        </p:attrNameLst>
                                      </p:cBhvr>
                                      <p:to>
                                        <p:strVal val="visible"/>
                                      </p:to>
                                    </p:set>
                                    <p:animEffect transition="in" filter="fade">
                                      <p:cBhvr>
                                        <p:cTn id="7" dur="2000"/>
                                        <p:tgtEl>
                                          <p:spTgt spid="6021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2115">
                                            <p:txEl>
                                              <p:pRg st="0" end="0"/>
                                            </p:txEl>
                                          </p:spTgt>
                                        </p:tgtEl>
                                        <p:attrNameLst>
                                          <p:attrName>style.visibility</p:attrName>
                                        </p:attrNameLst>
                                      </p:cBhvr>
                                      <p:to>
                                        <p:strVal val="visible"/>
                                      </p:to>
                                    </p:set>
                                    <p:animEffect transition="in" filter="fade">
                                      <p:cBhvr>
                                        <p:cTn id="10" dur="2000"/>
                                        <p:tgtEl>
                                          <p:spTgt spid="60211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2115">
                                            <p:txEl>
                                              <p:pRg st="1" end="1"/>
                                            </p:txEl>
                                          </p:spTgt>
                                        </p:tgtEl>
                                        <p:attrNameLst>
                                          <p:attrName>style.visibility</p:attrName>
                                        </p:attrNameLst>
                                      </p:cBhvr>
                                      <p:to>
                                        <p:strVal val="visible"/>
                                      </p:to>
                                    </p:set>
                                    <p:animEffect transition="in" filter="fade">
                                      <p:cBhvr>
                                        <p:cTn id="13" dur="2000"/>
                                        <p:tgtEl>
                                          <p:spTgt spid="6021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4" grpId="0"/>
      <p:bldP spid="6021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Рисунок 2"/>
          <p:cNvSpPr>
            <a:spLocks noGrp="1"/>
          </p:cNvSpPr>
          <p:nvPr>
            <p:ph type="pic" sz="quarter" idx="11"/>
          </p:nvPr>
        </p:nvSpPr>
        <p:spPr/>
      </p:sp>
      <p:sp>
        <p:nvSpPr>
          <p:cNvPr id="5" name="Текст 4"/>
          <p:cNvSpPr>
            <a:spLocks noGrp="1"/>
          </p:cNvSpPr>
          <p:nvPr>
            <p:ph type="body" sz="quarter" idx="13"/>
          </p:nvPr>
        </p:nvSpPr>
        <p:spPr>
          <a:xfrm>
            <a:off x="3143250" y="285728"/>
            <a:ext cx="5715030" cy="785812"/>
          </a:xfrm>
        </p:spPr>
        <p:style>
          <a:lnRef idx="1">
            <a:schemeClr val="dk1"/>
          </a:lnRef>
          <a:fillRef idx="2">
            <a:schemeClr val="dk1"/>
          </a:fillRef>
          <a:effectRef idx="1">
            <a:schemeClr val="dk1"/>
          </a:effectRef>
          <a:fontRef idx="minor">
            <a:schemeClr val="dk1"/>
          </a:fontRef>
        </p:style>
        <p:txBody>
          <a:bodyPr/>
          <a:lstStyle/>
          <a:p>
            <a:pPr algn="ctr"/>
            <a:r>
              <a:rPr lang="ru-RU" dirty="0" err="1" smtClean="0"/>
              <a:t>Бенджамин</a:t>
            </a:r>
            <a:r>
              <a:rPr lang="ru-RU" dirty="0" smtClean="0"/>
              <a:t> </a:t>
            </a:r>
            <a:r>
              <a:rPr lang="ru-RU" dirty="0" err="1" smtClean="0"/>
              <a:t>Блум</a:t>
            </a:r>
            <a:r>
              <a:rPr lang="ru-RU" dirty="0" smtClean="0"/>
              <a:t> (1913-1999)</a:t>
            </a:r>
            <a:endParaRPr lang="ru-RU" dirty="0"/>
          </a:p>
        </p:txBody>
      </p:sp>
      <p:pic>
        <p:nvPicPr>
          <p:cNvPr id="14340" name="Picture 4" descr="http://go3.imgsmail.ru/imgpreview?key=35ebb8fb106e7a83&amp;mb=imgdb_preview_239"/>
          <p:cNvPicPr>
            <a:picLocks noChangeAspect="1" noChangeArrowheads="1"/>
          </p:cNvPicPr>
          <p:nvPr/>
        </p:nvPicPr>
        <p:blipFill>
          <a:blip r:embed="rId2"/>
          <a:srcRect/>
          <a:stretch>
            <a:fillRect/>
          </a:stretch>
        </p:blipFill>
        <p:spPr bwMode="auto">
          <a:xfrm>
            <a:off x="357158" y="285728"/>
            <a:ext cx="2643206" cy="3326284"/>
          </a:xfrm>
          <a:prstGeom prst="rect">
            <a:avLst/>
          </a:prstGeom>
          <a:noFill/>
        </p:spPr>
      </p:pic>
      <p:sp>
        <p:nvSpPr>
          <p:cNvPr id="9" name="Текст 4"/>
          <p:cNvSpPr>
            <a:spLocks noGrp="1"/>
          </p:cNvSpPr>
          <p:nvPr>
            <p:ph type="body" sz="quarter" idx="13"/>
          </p:nvPr>
        </p:nvSpPr>
        <p:spPr>
          <a:xfrm>
            <a:off x="3143240" y="1071546"/>
            <a:ext cx="5715030" cy="785812"/>
          </a:xfrm>
        </p:spPr>
        <p:style>
          <a:lnRef idx="1">
            <a:schemeClr val="accent1"/>
          </a:lnRef>
          <a:fillRef idx="2">
            <a:schemeClr val="accent1"/>
          </a:fillRef>
          <a:effectRef idx="1">
            <a:schemeClr val="accent1"/>
          </a:effectRef>
          <a:fontRef idx="minor">
            <a:schemeClr val="dk1"/>
          </a:fontRef>
        </p:style>
        <p:txBody>
          <a:bodyPr/>
          <a:lstStyle/>
          <a:p>
            <a:pPr algn="ctr"/>
            <a:r>
              <a:rPr lang="ru-RU" sz="2400" dirty="0" smtClean="0"/>
              <a:t>Бакалавр и магистр университета штата Пенсильвания</a:t>
            </a:r>
            <a:endParaRPr lang="ru-RU" sz="2400" dirty="0"/>
          </a:p>
        </p:txBody>
      </p:sp>
      <p:sp>
        <p:nvSpPr>
          <p:cNvPr id="11" name="Текст 4"/>
          <p:cNvSpPr>
            <a:spLocks noGrp="1"/>
          </p:cNvSpPr>
          <p:nvPr>
            <p:ph type="body" sz="quarter" idx="13"/>
          </p:nvPr>
        </p:nvSpPr>
        <p:spPr>
          <a:xfrm>
            <a:off x="3143240" y="1857364"/>
            <a:ext cx="5715030" cy="500066"/>
          </a:xfrm>
        </p:spPr>
        <p:style>
          <a:lnRef idx="1">
            <a:schemeClr val="accent2"/>
          </a:lnRef>
          <a:fillRef idx="2">
            <a:schemeClr val="accent2"/>
          </a:fillRef>
          <a:effectRef idx="1">
            <a:schemeClr val="accent2"/>
          </a:effectRef>
          <a:fontRef idx="minor">
            <a:schemeClr val="dk1"/>
          </a:fontRef>
        </p:style>
        <p:txBody>
          <a:bodyPr/>
          <a:lstStyle/>
          <a:p>
            <a:pPr algn="ctr"/>
            <a:r>
              <a:rPr lang="ru-RU" sz="2400" dirty="0" smtClean="0"/>
              <a:t>Профессор Чикагского университета</a:t>
            </a:r>
            <a:endParaRPr lang="ru-RU" sz="2400" dirty="0"/>
          </a:p>
        </p:txBody>
      </p:sp>
      <p:sp>
        <p:nvSpPr>
          <p:cNvPr id="12" name="Текст 4"/>
          <p:cNvSpPr>
            <a:spLocks noGrp="1"/>
          </p:cNvSpPr>
          <p:nvPr>
            <p:ph type="body" sz="quarter" idx="13"/>
          </p:nvPr>
        </p:nvSpPr>
        <p:spPr>
          <a:xfrm>
            <a:off x="3143240" y="2357430"/>
            <a:ext cx="5715030" cy="4500570"/>
          </a:xfrm>
        </p:spPr>
        <p:style>
          <a:lnRef idx="1">
            <a:schemeClr val="accent3"/>
          </a:lnRef>
          <a:fillRef idx="2">
            <a:schemeClr val="accent3"/>
          </a:fillRef>
          <a:effectRef idx="1">
            <a:schemeClr val="accent3"/>
          </a:effectRef>
          <a:fontRef idx="minor">
            <a:schemeClr val="dk1"/>
          </a:fontRef>
        </p:style>
        <p:txBody>
          <a:bodyPr/>
          <a:lstStyle/>
          <a:p>
            <a:pPr algn="ctr"/>
            <a:r>
              <a:rPr lang="ru-RU" sz="2200" dirty="0" smtClean="0"/>
              <a:t>Середина 50-х годов ХХ века</a:t>
            </a:r>
          </a:p>
          <a:p>
            <a:pPr algn="ctr"/>
            <a:r>
              <a:rPr lang="ru-RU" sz="2200" b="1" dirty="0" smtClean="0"/>
              <a:t> интервью с известными музыкантами, математиками, пловцами-олимпийцами</a:t>
            </a:r>
          </a:p>
          <a:p>
            <a:pPr algn="ctr"/>
            <a:r>
              <a:rPr lang="ru-RU" sz="2200" dirty="0" smtClean="0"/>
              <a:t>Никто из них не добился бы выдающихся результатов самостоятельно, без активной помощи и поддержки семьи </a:t>
            </a:r>
          </a:p>
          <a:p>
            <a:pPr algn="ctr"/>
            <a:r>
              <a:rPr lang="ru-RU" sz="2200" dirty="0" smtClean="0"/>
              <a:t>1956 год</a:t>
            </a:r>
          </a:p>
          <a:p>
            <a:pPr algn="ctr"/>
            <a:r>
              <a:rPr lang="ru-RU" sz="2200" dirty="0" smtClean="0"/>
              <a:t>«Таксономия образовательных целей»</a:t>
            </a:r>
          </a:p>
          <a:p>
            <a:pPr algn="ctr"/>
            <a:endParaRPr lang="ru-RU" sz="22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500034" y="1143850"/>
            <a:ext cx="8332631" cy="4805430"/>
          </a:xfrm>
          <a:prstGeom prst="roundRect">
            <a:avLst>
              <a:gd name="adj" fmla="val 6578"/>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ru-RU" sz="2800" dirty="0" smtClean="0">
                <a:latin typeface="Times New Roman" pitchFamily="18" charset="0"/>
                <a:cs typeface="Times New Roman" pitchFamily="18" charset="0"/>
              </a:rPr>
              <a:t>В настоящее время ребенку нужно передавать не столько готовую информацию, сколько методы её получения, осмысления и применения, в результате чего ребенок овладевает методами извлечения знаний, необходимые ему для дальнейшего саморазвития. </a:t>
            </a:r>
          </a:p>
          <a:p>
            <a:pPr algn="ctr"/>
            <a:r>
              <a:rPr lang="ru-RU" sz="2800" dirty="0" smtClean="0">
                <a:latin typeface="Times New Roman" pitchFamily="18" charset="0"/>
                <a:cs typeface="Times New Roman" pitchFamily="18" charset="0"/>
              </a:rPr>
              <a:t>Как результат этого возрос интерес педагогов к проблеме формирования </a:t>
            </a:r>
            <a:r>
              <a:rPr lang="ru-RU" sz="2800" dirty="0" smtClean="0">
                <a:latin typeface="Times New Roman" pitchFamily="18" charset="0"/>
                <a:cs typeface="Times New Roman" pitchFamily="18" charset="0"/>
              </a:rPr>
              <a:t> навыков </a:t>
            </a:r>
            <a:r>
              <a:rPr lang="ru-RU" sz="2800" dirty="0" smtClean="0">
                <a:latin typeface="Times New Roman" pitchFamily="18" charset="0"/>
                <a:cs typeface="Times New Roman" pitchFamily="18" charset="0"/>
              </a:rPr>
              <a:t>мышления высокого уровня у </a:t>
            </a:r>
            <a:r>
              <a:rPr lang="ru-RU" sz="2800" dirty="0" smtClean="0">
                <a:latin typeface="Times New Roman" pitchFamily="18" charset="0"/>
                <a:cs typeface="Times New Roman" pitchFamily="18" charset="0"/>
              </a:rPr>
              <a:t>воспитанников, </a:t>
            </a:r>
            <a:r>
              <a:rPr lang="ru-RU" sz="2800" dirty="0">
                <a:latin typeface="Times New Roman" pitchFamily="18" charset="0"/>
                <a:cs typeface="Times New Roman" pitchFamily="18" charset="0"/>
              </a:rPr>
              <a:t>ф</a:t>
            </a:r>
            <a:r>
              <a:rPr lang="ru-RU" sz="2800" dirty="0" smtClean="0">
                <a:latin typeface="Times New Roman" pitchFamily="18" charset="0"/>
                <a:cs typeface="Times New Roman" pitchFamily="18" charset="0"/>
              </a:rPr>
              <a:t>ормирования предпосылок критического мышления у дошкольников</a:t>
            </a:r>
          </a:p>
        </p:txBody>
      </p:sp>
      <p:sp>
        <p:nvSpPr>
          <p:cNvPr id="4" name="TextBox 3"/>
          <p:cNvSpPr txBox="1"/>
          <p:nvPr/>
        </p:nvSpPr>
        <p:spPr>
          <a:xfrm>
            <a:off x="2339752" y="188640"/>
            <a:ext cx="640871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2060"/>
                </a:solidFill>
                <a:latin typeface="Times New Roman" pitchFamily="18" charset="0"/>
                <a:cs typeface="Times New Roman" pitchFamily="18" charset="0"/>
              </a:rPr>
              <a:t>Актуальность проекта:</a:t>
            </a:r>
            <a:endParaRPr lang="ru-RU" sz="4000" b="1" spc="50" dirty="0">
              <a:ln w="1143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631865" y="1143850"/>
            <a:ext cx="7200800" cy="3600400"/>
          </a:xfrm>
          <a:prstGeom prst="roundRect">
            <a:avLst>
              <a:gd name="adj" fmla="val 6578"/>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ru-RU" sz="3600" dirty="0" smtClean="0">
                <a:latin typeface="Times New Roman" pitchFamily="18" charset="0"/>
                <a:cs typeface="Times New Roman" pitchFamily="18" charset="0"/>
              </a:rPr>
              <a:t>совершенствование процесса разработки </a:t>
            </a:r>
            <a:r>
              <a:rPr lang="ru-RU" sz="3600" dirty="0" err="1" smtClean="0">
                <a:latin typeface="Times New Roman" pitchFamily="18" charset="0"/>
                <a:cs typeface="Times New Roman" pitchFamily="18" charset="0"/>
              </a:rPr>
              <a:t>компетентностно</a:t>
            </a:r>
            <a:r>
              <a:rPr lang="ru-RU" sz="3600" dirty="0" smtClean="0">
                <a:latin typeface="Times New Roman" pitchFamily="18" charset="0"/>
                <a:cs typeface="Times New Roman" pitchFamily="18" charset="0"/>
              </a:rPr>
              <a:t>-ориентированных заданий для дошкольников через применение таксономии </a:t>
            </a:r>
            <a:r>
              <a:rPr lang="ru-RU" sz="3600" dirty="0" err="1" smtClean="0">
                <a:latin typeface="Times New Roman" pitchFamily="18" charset="0"/>
                <a:cs typeface="Times New Roman" pitchFamily="18" charset="0"/>
              </a:rPr>
              <a:t>Блума</a:t>
            </a:r>
            <a:endParaRPr lang="ru-RU" sz="3600" dirty="0" smtClean="0">
              <a:solidFill>
                <a:schemeClr val="tx1">
                  <a:lumMod val="85000"/>
                  <a:lumOff val="15000"/>
                </a:schemeClr>
              </a:solidFill>
              <a:latin typeface="Times New Roman" pitchFamily="18" charset="0"/>
              <a:cs typeface="Times New Roman" pitchFamily="18" charset="0"/>
            </a:endParaRPr>
          </a:p>
        </p:txBody>
      </p:sp>
      <p:sp>
        <p:nvSpPr>
          <p:cNvPr id="4" name="TextBox 3"/>
          <p:cNvSpPr txBox="1"/>
          <p:nvPr/>
        </p:nvSpPr>
        <p:spPr>
          <a:xfrm>
            <a:off x="2339752" y="188640"/>
            <a:ext cx="640871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2060"/>
                </a:solidFill>
                <a:latin typeface="Times New Roman" pitchFamily="18" charset="0"/>
                <a:cs typeface="Times New Roman" pitchFamily="18" charset="0"/>
              </a:rPr>
              <a:t>Цель проекта</a:t>
            </a:r>
            <a:endParaRPr lang="ru-RU" sz="4000" b="1" spc="50" dirty="0">
              <a:ln w="1143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28596" y="857232"/>
            <a:ext cx="8404069" cy="4443976"/>
          </a:xfrm>
          <a:prstGeom prst="roundRect">
            <a:avLst>
              <a:gd name="adj" fmla="val 6578"/>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just"/>
            <a:r>
              <a:rPr lang="ru-RU" sz="2400" dirty="0" smtClean="0">
                <a:latin typeface="Times New Roman" pitchFamily="18" charset="0"/>
                <a:cs typeface="Times New Roman" pitchFamily="18" charset="0"/>
              </a:rPr>
              <a:t>1) </a:t>
            </a:r>
            <a:r>
              <a:rPr lang="ru-RU" sz="2400" b="1" dirty="0" smtClean="0">
                <a:latin typeface="Times New Roman" pitchFamily="18" charset="0"/>
                <a:cs typeface="Times New Roman" pitchFamily="18" charset="0"/>
              </a:rPr>
              <a:t>определить</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сильные и слабые стороны </a:t>
            </a:r>
            <a:r>
              <a:rPr lang="ru-RU" sz="2400" dirty="0" smtClean="0">
                <a:latin typeface="Times New Roman" pitchFamily="18" charset="0"/>
                <a:cs typeface="Times New Roman" pitchFamily="18" charset="0"/>
              </a:rPr>
              <a:t>процесса проектирования и использования в образовательном процессе заданий, разрабатываемых на основе таксономии </a:t>
            </a:r>
            <a:r>
              <a:rPr lang="ru-RU" sz="2400" dirty="0" err="1" smtClean="0">
                <a:latin typeface="Times New Roman" pitchFamily="18" charset="0"/>
                <a:cs typeface="Times New Roman" pitchFamily="18" charset="0"/>
              </a:rPr>
              <a:t>Блума</a:t>
            </a:r>
            <a:r>
              <a:rPr lang="ru-RU" sz="2400" dirty="0" smtClean="0">
                <a:latin typeface="Times New Roman" pitchFamily="18" charset="0"/>
                <a:cs typeface="Times New Roman" pitchFamily="18" charset="0"/>
              </a:rPr>
              <a:t>;</a:t>
            </a:r>
          </a:p>
          <a:p>
            <a:pPr algn="just"/>
            <a:r>
              <a:rPr lang="ru-RU" sz="2400" dirty="0">
                <a:latin typeface="Times New Roman" pitchFamily="18" charset="0"/>
                <a:cs typeface="Times New Roman" pitchFamily="18" charset="0"/>
              </a:rPr>
              <a:t>2</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разработать </a:t>
            </a:r>
            <a:r>
              <a:rPr lang="ru-RU" sz="2400" b="1" dirty="0" err="1" smtClean="0">
                <a:latin typeface="Times New Roman" pitchFamily="18" charset="0"/>
                <a:cs typeface="Times New Roman" pitchFamily="18" charset="0"/>
              </a:rPr>
              <a:t>разноуровневые</a:t>
            </a:r>
            <a:r>
              <a:rPr lang="ru-RU" sz="2400" b="1" dirty="0" smtClean="0">
                <a:latin typeface="Times New Roman" pitchFamily="18" charset="0"/>
                <a:cs typeface="Times New Roman" pitchFamily="18" charset="0"/>
              </a:rPr>
              <a:t> задания </a:t>
            </a:r>
            <a:r>
              <a:rPr lang="ru-RU" sz="2400" dirty="0" smtClean="0">
                <a:latin typeface="Times New Roman" pitchFamily="18" charset="0"/>
                <a:cs typeface="Times New Roman" pitchFamily="18" charset="0"/>
              </a:rPr>
              <a:t>по ознакомлению с художественной литературой в различных возрастных группах,</a:t>
            </a:r>
          </a:p>
          <a:p>
            <a:pPr algn="just"/>
            <a:r>
              <a:rPr lang="ru-RU" sz="2400" dirty="0">
                <a:latin typeface="Times New Roman" pitchFamily="18" charset="0"/>
                <a:cs typeface="Times New Roman" pitchFamily="18" charset="0"/>
              </a:rPr>
              <a:t>3</a:t>
            </a: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разработать </a:t>
            </a:r>
            <a:r>
              <a:rPr lang="ru-RU" sz="2400" b="1" dirty="0" smtClean="0">
                <a:latin typeface="Times New Roman" pitchFamily="18" charset="0"/>
                <a:cs typeface="Times New Roman" pitchFamily="18" charset="0"/>
              </a:rPr>
              <a:t>конспекты </a:t>
            </a:r>
            <a:r>
              <a:rPr lang="ru-RU" sz="2400" b="1" dirty="0" smtClean="0">
                <a:latin typeface="Times New Roman" pitchFamily="18" charset="0"/>
                <a:cs typeface="Times New Roman" pitchFamily="18" charset="0"/>
              </a:rPr>
              <a:t>(технологические карты) </a:t>
            </a:r>
            <a:r>
              <a:rPr lang="ru-RU" sz="2400" dirty="0" smtClean="0">
                <a:latin typeface="Times New Roman" pitchFamily="18" charset="0"/>
                <a:cs typeface="Times New Roman" pitchFamily="18" charset="0"/>
              </a:rPr>
              <a:t>образовательной </a:t>
            </a:r>
            <a:r>
              <a:rPr lang="ru-RU" sz="2400" dirty="0" smtClean="0">
                <a:latin typeface="Times New Roman" pitchFamily="18" charset="0"/>
                <a:cs typeface="Times New Roman" pitchFamily="18" charset="0"/>
              </a:rPr>
              <a:t>деятельности с использованием таксономии </a:t>
            </a:r>
            <a:r>
              <a:rPr lang="ru-RU" sz="2400" dirty="0" err="1" smtClean="0">
                <a:latin typeface="Times New Roman" pitchFamily="18" charset="0"/>
                <a:cs typeface="Times New Roman" pitchFamily="18" charset="0"/>
              </a:rPr>
              <a:t>Блума</a:t>
            </a:r>
            <a:r>
              <a:rPr lang="ru-RU" sz="2400" dirty="0" smtClean="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 name="TextBox 3"/>
          <p:cNvSpPr txBox="1"/>
          <p:nvPr/>
        </p:nvSpPr>
        <p:spPr>
          <a:xfrm>
            <a:off x="2339752" y="188640"/>
            <a:ext cx="6408712" cy="70788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smtClean="0">
                <a:ln w="11430"/>
                <a:solidFill>
                  <a:srgbClr val="002060"/>
                </a:solidFill>
                <a:latin typeface="Times New Roman" pitchFamily="18" charset="0"/>
                <a:cs typeface="Times New Roman" pitchFamily="18" charset="0"/>
              </a:rPr>
              <a:t>Задачи проекта:</a:t>
            </a:r>
            <a:endParaRPr lang="ru-RU" sz="4000" b="1" spc="50" dirty="0">
              <a:ln w="1143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ining-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training-01</Template>
  <TotalTime>196</TotalTime>
  <Words>1248</Words>
  <Application>Microsoft Office PowerPoint</Application>
  <PresentationFormat>Экран (4:3)</PresentationFormat>
  <Paragraphs>192</Paragraphs>
  <Slides>30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training-01</vt:lpstr>
      <vt:lpstr>Презентация PowerPoint</vt:lpstr>
      <vt:lpstr>Презентация PowerPoint</vt:lpstr>
      <vt:lpstr>Презентация PowerPoint</vt:lpstr>
      <vt:lpstr>Презентация PowerPoint</vt:lpstr>
      <vt:lpstr>Таксономия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Таксономия Блума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Олег</dc:creator>
  <cp:lastModifiedBy>User</cp:lastModifiedBy>
  <cp:revision>26</cp:revision>
  <dcterms:created xsi:type="dcterms:W3CDTF">2012-07-31T13:58:46Z</dcterms:created>
  <dcterms:modified xsi:type="dcterms:W3CDTF">2019-12-04T11:55:52Z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193013</vt:lpwstr>
  </property>
  <property fmtid="{D5CDD505-2E9C-101B-9397-08002B2CF9AE}" pid="3" name="NXPowerLiteSettings">
    <vt:lpwstr>F7000400038000</vt:lpwstr>
  </property>
  <property fmtid="{D5CDD505-2E9C-101B-9397-08002B2CF9AE}" pid="4" name="NXPowerLiteVersion">
    <vt:lpwstr>D5.0.3</vt:lpwstr>
  </property>
</Properties>
</file>